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2" r:id="rId3"/>
    <p:sldId id="287" r:id="rId4"/>
    <p:sldId id="268" r:id="rId5"/>
    <p:sldId id="257" r:id="rId6"/>
    <p:sldId id="279" r:id="rId7"/>
    <p:sldId id="274" r:id="rId8"/>
    <p:sldId id="269" r:id="rId9"/>
    <p:sldId id="270" r:id="rId10"/>
    <p:sldId id="256" r:id="rId11"/>
    <p:sldId id="271" r:id="rId12"/>
    <p:sldId id="286" r:id="rId13"/>
    <p:sldId id="272" r:id="rId14"/>
    <p:sldId id="258" r:id="rId15"/>
    <p:sldId id="262" r:id="rId16"/>
    <p:sldId id="263" r:id="rId17"/>
    <p:sldId id="278" r:id="rId18"/>
    <p:sldId id="276" r:id="rId19"/>
    <p:sldId id="288" r:id="rId20"/>
    <p:sldId id="273" r:id="rId21"/>
    <p:sldId id="267" r:id="rId22"/>
    <p:sldId id="266" r:id="rId23"/>
    <p:sldId id="275" r:id="rId24"/>
    <p:sldId id="277" r:id="rId25"/>
    <p:sldId id="283" r:id="rId26"/>
    <p:sldId id="281" r:id="rId27"/>
    <p:sldId id="284" r:id="rId28"/>
    <p:sldId id="285" r:id="rId29"/>
    <p:sldId id="265" r:id="rId30"/>
    <p:sldId id="280" r:id="rId31"/>
  </p:sldIdLst>
  <p:sldSz cx="9144000" cy="6858000" type="screen4x3"/>
  <p:notesSz cx="6792913" cy="99250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14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5CA5D-CDF7-4892-B9F3-45310720900C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1DBECF3-AA5F-4E26-8CF1-EA18E58484A5}">
      <dgm:prSet/>
      <dgm:spPr/>
      <dgm:t>
        <a:bodyPr/>
        <a:lstStyle/>
        <a:p>
          <a:r>
            <a:rPr lang="en-US"/>
            <a:t>Registrera flygningarna vid dagens slut</a:t>
          </a:r>
        </a:p>
      </dgm:t>
    </dgm:pt>
    <dgm:pt modelId="{C4D21FFE-0815-41FC-AEEB-B70736BD11B4}" type="parTrans" cxnId="{1C78A09D-DA1C-4DEE-ABA0-42BA1D939E09}">
      <dgm:prSet/>
      <dgm:spPr/>
      <dgm:t>
        <a:bodyPr/>
        <a:lstStyle/>
        <a:p>
          <a:endParaRPr lang="en-US"/>
        </a:p>
      </dgm:t>
    </dgm:pt>
    <dgm:pt modelId="{FCBE22FE-157A-4BB8-8149-FEFA0A3E0D37}" type="sibTrans" cxnId="{1C78A09D-DA1C-4DEE-ABA0-42BA1D939E09}">
      <dgm:prSet/>
      <dgm:spPr/>
      <dgm:t>
        <a:bodyPr/>
        <a:lstStyle/>
        <a:p>
          <a:endParaRPr lang="en-US"/>
        </a:p>
      </dgm:t>
    </dgm:pt>
    <dgm:pt modelId="{127CD803-E6BD-49E4-929F-40B7DFE1BADA}">
      <dgm:prSet/>
      <dgm:spPr/>
      <dgm:t>
        <a:bodyPr/>
        <a:lstStyle/>
        <a:p>
          <a:r>
            <a:rPr lang="en-US"/>
            <a:t>Uppdatera egna uppgifter, gäller alla medlemmar</a:t>
          </a:r>
        </a:p>
      </dgm:t>
    </dgm:pt>
    <dgm:pt modelId="{0683D5A8-7183-4B61-83C4-8D2E5B4F358D}" type="parTrans" cxnId="{66B6E642-150E-464E-9D70-F4C309EEF949}">
      <dgm:prSet/>
      <dgm:spPr/>
      <dgm:t>
        <a:bodyPr/>
        <a:lstStyle/>
        <a:p>
          <a:endParaRPr lang="en-US"/>
        </a:p>
      </dgm:t>
    </dgm:pt>
    <dgm:pt modelId="{E156362E-90D6-4C37-BC8E-A64057939A8C}" type="sibTrans" cxnId="{66B6E642-150E-464E-9D70-F4C309EEF949}">
      <dgm:prSet/>
      <dgm:spPr/>
      <dgm:t>
        <a:bodyPr/>
        <a:lstStyle/>
        <a:p>
          <a:endParaRPr lang="en-US"/>
        </a:p>
      </dgm:t>
    </dgm:pt>
    <dgm:pt modelId="{16EF8E7C-202C-44DB-9F95-F22B8C61847E}">
      <dgm:prSet/>
      <dgm:spPr/>
      <dgm:t>
        <a:bodyPr/>
        <a:lstStyle/>
        <a:p>
          <a:r>
            <a:rPr lang="en-US"/>
            <a:t>Lärarstarter signeras i din flygdagbok. Visa certifikat och medical vid lärarstart.</a:t>
          </a:r>
        </a:p>
      </dgm:t>
    </dgm:pt>
    <dgm:pt modelId="{3F6CB29A-E4EE-4240-AE4C-65EB7F073BB7}" type="parTrans" cxnId="{C3E148E9-321C-4A32-B8FA-C73C2DE3BDF0}">
      <dgm:prSet/>
      <dgm:spPr/>
      <dgm:t>
        <a:bodyPr/>
        <a:lstStyle/>
        <a:p>
          <a:endParaRPr lang="en-US"/>
        </a:p>
      </dgm:t>
    </dgm:pt>
    <dgm:pt modelId="{D8D75037-EED2-48BE-99CB-A437369E6FA6}" type="sibTrans" cxnId="{C3E148E9-321C-4A32-B8FA-C73C2DE3BDF0}">
      <dgm:prSet/>
      <dgm:spPr/>
      <dgm:t>
        <a:bodyPr/>
        <a:lstStyle/>
        <a:p>
          <a:endParaRPr lang="en-US"/>
        </a:p>
      </dgm:t>
    </dgm:pt>
    <dgm:pt modelId="{62A50795-77A7-44C1-89BD-9453AFE27AD2}" type="pres">
      <dgm:prSet presAssocID="{26E5CA5D-CDF7-4892-B9F3-45310720900C}" presName="diagram" presStyleCnt="0">
        <dgm:presLayoutVars>
          <dgm:dir/>
          <dgm:resizeHandles val="exact"/>
        </dgm:presLayoutVars>
      </dgm:prSet>
      <dgm:spPr/>
    </dgm:pt>
    <dgm:pt modelId="{73AA0F59-C587-4983-AD88-8A553D2C9DC4}" type="pres">
      <dgm:prSet presAssocID="{11DBECF3-AA5F-4E26-8CF1-EA18E58484A5}" presName="node" presStyleLbl="node1" presStyleIdx="0" presStyleCnt="3">
        <dgm:presLayoutVars>
          <dgm:bulletEnabled val="1"/>
        </dgm:presLayoutVars>
      </dgm:prSet>
      <dgm:spPr/>
    </dgm:pt>
    <dgm:pt modelId="{B00EBCB3-8603-469D-A04E-82746119579D}" type="pres">
      <dgm:prSet presAssocID="{FCBE22FE-157A-4BB8-8149-FEFA0A3E0D37}" presName="sibTrans" presStyleCnt="0"/>
      <dgm:spPr/>
    </dgm:pt>
    <dgm:pt modelId="{9400B88A-F882-42A2-97F9-A3EEFBA7F93D}" type="pres">
      <dgm:prSet presAssocID="{127CD803-E6BD-49E4-929F-40B7DFE1BADA}" presName="node" presStyleLbl="node1" presStyleIdx="1" presStyleCnt="3">
        <dgm:presLayoutVars>
          <dgm:bulletEnabled val="1"/>
        </dgm:presLayoutVars>
      </dgm:prSet>
      <dgm:spPr/>
    </dgm:pt>
    <dgm:pt modelId="{A2B758D5-180B-47A7-80E0-61FA0D00F32F}" type="pres">
      <dgm:prSet presAssocID="{E156362E-90D6-4C37-BC8E-A64057939A8C}" presName="sibTrans" presStyleCnt="0"/>
      <dgm:spPr/>
    </dgm:pt>
    <dgm:pt modelId="{57D46FA4-F0F5-421D-9A63-E8C07D7C3371}" type="pres">
      <dgm:prSet presAssocID="{16EF8E7C-202C-44DB-9F95-F22B8C61847E}" presName="node" presStyleLbl="node1" presStyleIdx="2" presStyleCnt="3">
        <dgm:presLayoutVars>
          <dgm:bulletEnabled val="1"/>
        </dgm:presLayoutVars>
      </dgm:prSet>
      <dgm:spPr/>
    </dgm:pt>
  </dgm:ptLst>
  <dgm:cxnLst>
    <dgm:cxn modelId="{348D705B-1879-4147-9F32-8621A674DF71}" type="presOf" srcId="{127CD803-E6BD-49E4-929F-40B7DFE1BADA}" destId="{9400B88A-F882-42A2-97F9-A3EEFBA7F93D}" srcOrd="0" destOrd="0" presId="urn:microsoft.com/office/officeart/2005/8/layout/default"/>
    <dgm:cxn modelId="{66B6E642-150E-464E-9D70-F4C309EEF949}" srcId="{26E5CA5D-CDF7-4892-B9F3-45310720900C}" destId="{127CD803-E6BD-49E4-929F-40B7DFE1BADA}" srcOrd="1" destOrd="0" parTransId="{0683D5A8-7183-4B61-83C4-8D2E5B4F358D}" sibTransId="{E156362E-90D6-4C37-BC8E-A64057939A8C}"/>
    <dgm:cxn modelId="{1C78A09D-DA1C-4DEE-ABA0-42BA1D939E09}" srcId="{26E5CA5D-CDF7-4892-B9F3-45310720900C}" destId="{11DBECF3-AA5F-4E26-8CF1-EA18E58484A5}" srcOrd="0" destOrd="0" parTransId="{C4D21FFE-0815-41FC-AEEB-B70736BD11B4}" sibTransId="{FCBE22FE-157A-4BB8-8149-FEFA0A3E0D37}"/>
    <dgm:cxn modelId="{F2EE24BB-1C24-43A6-9548-440D164B8A2A}" type="presOf" srcId="{26E5CA5D-CDF7-4892-B9F3-45310720900C}" destId="{62A50795-77A7-44C1-89BD-9453AFE27AD2}" srcOrd="0" destOrd="0" presId="urn:microsoft.com/office/officeart/2005/8/layout/default"/>
    <dgm:cxn modelId="{8AFCD4D9-FBF1-4C48-966A-53AB21D6D88F}" type="presOf" srcId="{16EF8E7C-202C-44DB-9F95-F22B8C61847E}" destId="{57D46FA4-F0F5-421D-9A63-E8C07D7C3371}" srcOrd="0" destOrd="0" presId="urn:microsoft.com/office/officeart/2005/8/layout/default"/>
    <dgm:cxn modelId="{C3E148E9-321C-4A32-B8FA-C73C2DE3BDF0}" srcId="{26E5CA5D-CDF7-4892-B9F3-45310720900C}" destId="{16EF8E7C-202C-44DB-9F95-F22B8C61847E}" srcOrd="2" destOrd="0" parTransId="{3F6CB29A-E4EE-4240-AE4C-65EB7F073BB7}" sibTransId="{D8D75037-EED2-48BE-99CB-A437369E6FA6}"/>
    <dgm:cxn modelId="{CC8239FA-8316-4F19-AEE8-CB86366758B1}" type="presOf" srcId="{11DBECF3-AA5F-4E26-8CF1-EA18E58484A5}" destId="{73AA0F59-C587-4983-AD88-8A553D2C9DC4}" srcOrd="0" destOrd="0" presId="urn:microsoft.com/office/officeart/2005/8/layout/default"/>
    <dgm:cxn modelId="{0EB412A4-2642-430D-AAFE-E4A027AEC498}" type="presParOf" srcId="{62A50795-77A7-44C1-89BD-9453AFE27AD2}" destId="{73AA0F59-C587-4983-AD88-8A553D2C9DC4}" srcOrd="0" destOrd="0" presId="urn:microsoft.com/office/officeart/2005/8/layout/default"/>
    <dgm:cxn modelId="{17BD880F-B466-4D6E-AC6F-2F9AA471688B}" type="presParOf" srcId="{62A50795-77A7-44C1-89BD-9453AFE27AD2}" destId="{B00EBCB3-8603-469D-A04E-82746119579D}" srcOrd="1" destOrd="0" presId="urn:microsoft.com/office/officeart/2005/8/layout/default"/>
    <dgm:cxn modelId="{E239259F-2DD1-4123-9123-24370BF4BABF}" type="presParOf" srcId="{62A50795-77A7-44C1-89BD-9453AFE27AD2}" destId="{9400B88A-F882-42A2-97F9-A3EEFBA7F93D}" srcOrd="2" destOrd="0" presId="urn:microsoft.com/office/officeart/2005/8/layout/default"/>
    <dgm:cxn modelId="{65E16E66-30C8-4DF7-83D2-66D5DF848489}" type="presParOf" srcId="{62A50795-77A7-44C1-89BD-9453AFE27AD2}" destId="{A2B758D5-180B-47A7-80E0-61FA0D00F32F}" srcOrd="3" destOrd="0" presId="urn:microsoft.com/office/officeart/2005/8/layout/default"/>
    <dgm:cxn modelId="{F5D4304E-D9E2-4D75-8C3D-3A65A2F81DFC}" type="presParOf" srcId="{62A50795-77A7-44C1-89BD-9453AFE27AD2}" destId="{57D46FA4-F0F5-421D-9A63-E8C07D7C337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A0F59-C587-4983-AD88-8A553D2C9DC4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Registrera flygningarna vid dagens slut</a:t>
          </a:r>
        </a:p>
      </dsp:txBody>
      <dsp:txXfrm>
        <a:off x="460905" y="1047"/>
        <a:ext cx="3479899" cy="2087939"/>
      </dsp:txXfrm>
    </dsp:sp>
    <dsp:sp modelId="{9400B88A-F882-42A2-97F9-A3EEFBA7F93D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Uppdatera egna uppgifter, gäller alla medlemmar</a:t>
          </a:r>
        </a:p>
      </dsp:txBody>
      <dsp:txXfrm>
        <a:off x="4288794" y="1047"/>
        <a:ext cx="3479899" cy="2087939"/>
      </dsp:txXfrm>
    </dsp:sp>
    <dsp:sp modelId="{57D46FA4-F0F5-421D-9A63-E8C07D7C3371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Lärarstarter signeras i din flygdagbok. Visa certifikat och medical vid lärarstart.</a:t>
          </a:r>
        </a:p>
      </dsp:txBody>
      <dsp:txXfrm>
        <a:off x="2374850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2026-03-20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2026-03-20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2026-03-20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2026-03-20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2026-03-20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2026-03-20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2026-03-20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2026-03-20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2026-03-20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2026-03-20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2026-03-20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A179-B37F-473F-826F-B3ED81652992}" type="datetimeFigureOut">
              <a:rPr lang="sv-SE" smtClean="0"/>
              <a:pPr/>
              <a:t>2026-03-20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rasflygplats.se/wp-content/uploads/2021/05/Procedurer-och-fraseologi-for-Boras-Flygplats-210511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Segelflygledare 2026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v-SE" dirty="0"/>
              <a:t>Luftrum</a:t>
            </a:r>
          </a:p>
          <a:p>
            <a:pPr>
              <a:buNone/>
            </a:pPr>
            <a:r>
              <a:rPr lang="sv-SE" dirty="0"/>
              <a:t>Förfarande vid start</a:t>
            </a:r>
          </a:p>
          <a:p>
            <a:pPr>
              <a:buNone/>
            </a:pPr>
            <a:r>
              <a:rPr lang="sv-SE" dirty="0"/>
              <a:t>Stationsplats</a:t>
            </a:r>
          </a:p>
          <a:p>
            <a:pPr>
              <a:buNone/>
            </a:pPr>
            <a:r>
              <a:rPr lang="sv-SE" dirty="0"/>
              <a:t>Procedurer och fraseologi</a:t>
            </a:r>
          </a:p>
          <a:p>
            <a:pPr>
              <a:buNone/>
            </a:pPr>
            <a:r>
              <a:rPr lang="sv-SE" dirty="0"/>
              <a:t>Identifierade risker, erfarenhetsliggare</a:t>
            </a:r>
          </a:p>
          <a:p>
            <a:pPr>
              <a:buNone/>
            </a:pPr>
            <a:r>
              <a:rPr lang="sv-SE" dirty="0"/>
              <a:t>Behörigheter</a:t>
            </a:r>
          </a:p>
          <a:p>
            <a:pPr>
              <a:buNone/>
            </a:pPr>
            <a:r>
              <a:rPr lang="sv-SE" dirty="0"/>
              <a:t>Trattflygning eller </a:t>
            </a:r>
            <a:r>
              <a:rPr lang="sv-SE" dirty="0" err="1"/>
              <a:t>sträckflygning</a:t>
            </a:r>
            <a:r>
              <a:rPr lang="sv-SE" dirty="0"/>
              <a:t>?</a:t>
            </a:r>
          </a:p>
          <a:p>
            <a:pPr>
              <a:buNone/>
            </a:pPr>
            <a:r>
              <a:rPr lang="sv-SE" dirty="0" err="1"/>
              <a:t>Myweblog</a:t>
            </a:r>
            <a:endParaRPr lang="sv-SE" dirty="0"/>
          </a:p>
          <a:p>
            <a:pPr>
              <a:buNone/>
            </a:pPr>
            <a:r>
              <a:rPr lang="sv-SE" dirty="0"/>
              <a:t>Flygverksamhetspärmen</a:t>
            </a:r>
          </a:p>
          <a:p>
            <a:pPr>
              <a:buNone/>
            </a:pPr>
            <a:r>
              <a:rPr lang="sv-SE" dirty="0"/>
              <a:t>Flygledarrollen – en ledare i klubben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854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4844F89-B067-529F-E7FA-ABFD39B020C6}"/>
              </a:ext>
            </a:extLst>
          </p:cNvPr>
          <p:cNvSpPr txBox="1"/>
          <p:nvPr/>
        </p:nvSpPr>
        <p:spPr>
          <a:xfrm>
            <a:off x="395536" y="3467312"/>
            <a:ext cx="451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Förlängningen 04 används för start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C2294E6-B335-0C38-9131-27BA7FDCE7EC}"/>
              </a:ext>
            </a:extLst>
          </p:cNvPr>
          <p:cNvCxnSpPr>
            <a:cxnSpLocks/>
          </p:cNvCxnSpPr>
          <p:nvPr/>
        </p:nvCxnSpPr>
        <p:spPr>
          <a:xfrm flipH="1" flipV="1">
            <a:off x="1907704" y="2153668"/>
            <a:ext cx="169116" cy="1212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Bilder 3\DSC_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1187624" y="404664"/>
            <a:ext cx="679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Kalla på bogserflygplanet när du är helt redo för start</a:t>
            </a:r>
          </a:p>
          <a:p>
            <a:r>
              <a:rPr lang="sv-SE" sz="2400" dirty="0">
                <a:solidFill>
                  <a:schemeClr val="bg1"/>
                </a:solidFill>
              </a:rPr>
              <a:t>Vinghållaren sträcker upp armen med handen sluten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50E0ED-30FF-FB53-110E-83CEE5F6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Checklistan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CAC9B4-AFF0-027B-92B8-CEC6F3B59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Stör inte piloten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Hjälp till att kontrollera status: transporthjul borttaget, bakre huv låst vid EK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Koppla bogserlinan först när checklistan är helt genomförd!</a:t>
            </a:r>
          </a:p>
        </p:txBody>
      </p:sp>
    </p:spTree>
    <p:extLst>
      <p:ext uri="{BB962C8B-B14F-4D97-AF65-F5344CB8AC3E}">
        <p14:creationId xmlns:p14="http://schemas.microsoft.com/office/powerpoint/2010/main" val="206898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:\Documents and Settings\Dorbell\Mina bilder\Bilder\2005_05_04\IMG_1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2627784" y="980728"/>
            <a:ext cx="32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Bra förfarande ger en säker start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854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 5"/>
          <p:cNvSpPr/>
          <p:nvPr/>
        </p:nvSpPr>
        <p:spPr>
          <a:xfrm>
            <a:off x="4932040" y="4293096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 rot="17907470">
            <a:off x="4508626" y="4644414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3851920" y="5085184"/>
            <a:ext cx="156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854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 5"/>
          <p:cNvSpPr/>
          <p:nvPr/>
        </p:nvSpPr>
        <p:spPr>
          <a:xfrm>
            <a:off x="4932040" y="4293096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 rot="17907470">
            <a:off x="4508626" y="4644414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3851920" y="5085184"/>
            <a:ext cx="156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  <p:sp>
        <p:nvSpPr>
          <p:cNvPr id="9" name="Höger 8"/>
          <p:cNvSpPr/>
          <p:nvPr/>
        </p:nvSpPr>
        <p:spPr>
          <a:xfrm rot="17907470">
            <a:off x="1916339" y="2844212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1331640" y="3284984"/>
            <a:ext cx="156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  <p:sp>
        <p:nvSpPr>
          <p:cNvPr id="12" name="Ellips 11"/>
          <p:cNvSpPr/>
          <p:nvPr/>
        </p:nvSpPr>
        <p:spPr>
          <a:xfrm>
            <a:off x="2339752" y="2564904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854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 5"/>
          <p:cNvSpPr/>
          <p:nvPr/>
        </p:nvSpPr>
        <p:spPr>
          <a:xfrm>
            <a:off x="4932040" y="4293096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 rot="17907470">
            <a:off x="4508626" y="4644414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3851920" y="5085184"/>
            <a:ext cx="156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  <p:sp>
        <p:nvSpPr>
          <p:cNvPr id="9" name="Höger 8"/>
          <p:cNvSpPr/>
          <p:nvPr/>
        </p:nvSpPr>
        <p:spPr>
          <a:xfrm rot="17907470">
            <a:off x="1916339" y="2844212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1331640" y="3284984"/>
            <a:ext cx="156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  <p:sp>
        <p:nvSpPr>
          <p:cNvPr id="12" name="Ellips 11"/>
          <p:cNvSpPr/>
          <p:nvPr/>
        </p:nvSpPr>
        <p:spPr>
          <a:xfrm>
            <a:off x="2339752" y="2564904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Höger 10"/>
          <p:cNvSpPr/>
          <p:nvPr/>
        </p:nvSpPr>
        <p:spPr>
          <a:xfrm rot="6340453">
            <a:off x="4916713" y="3619762"/>
            <a:ext cx="693303" cy="194543"/>
          </a:xfrm>
          <a:prstGeom prst="rightArrow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4594284" y="2735814"/>
            <a:ext cx="1674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Sättningspunkt </a:t>
            </a:r>
          </a:p>
          <a:p>
            <a:r>
              <a:rPr lang="sv-SE" dirty="0">
                <a:solidFill>
                  <a:schemeClr val="bg1"/>
                </a:solidFill>
              </a:rPr>
              <a:t>landningsmärke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AC9320-DA77-4D86-13D2-5AFDCBD5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Procedurer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C10F44-5F35-FCE2-D372-1DC191F1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PROCEDURER OCH FRASEOLOGI FÖR BORÅS FLYGPLATS</a:t>
            </a:r>
          </a:p>
          <a:p>
            <a:pPr marL="0" indent="0">
              <a:buNone/>
            </a:pPr>
            <a:r>
              <a:rPr lang="sv-SE" dirty="0">
                <a:hlinkClick r:id="rId2"/>
              </a:rPr>
              <a:t>Procedurer-och-fraseologi-for-Boras-Flygplats-210511.pdf (borasflygplats.se)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Segelflygplan som avser att landa:</a:t>
            </a:r>
          </a:p>
          <a:p>
            <a:pPr marL="0" indent="0">
              <a:buNone/>
            </a:pPr>
            <a:r>
              <a:rPr lang="sv-SE" dirty="0"/>
              <a:t>Borås, </a:t>
            </a:r>
            <a:r>
              <a:rPr lang="sv-SE" dirty="0" err="1"/>
              <a:t>sflp</a:t>
            </a:r>
            <a:r>
              <a:rPr lang="sv-SE" dirty="0"/>
              <a:t> IF går mot nedflygningssektor 22 (hjulet tas ut), anmäl när du går ut på medvind.</a:t>
            </a:r>
          </a:p>
        </p:txBody>
      </p:sp>
    </p:spTree>
    <p:extLst>
      <p:ext uri="{BB962C8B-B14F-4D97-AF65-F5344CB8AC3E}">
        <p14:creationId xmlns:p14="http://schemas.microsoft.com/office/powerpoint/2010/main" val="399763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51B6B-04EB-D7B0-3094-2E8DD956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AE86CF2-7E6F-76AD-FF86-FFDD440D3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8649487" cy="6120680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67A0AF4-41E6-53CD-47FE-BD5E2804A310}"/>
              </a:ext>
            </a:extLst>
          </p:cNvPr>
          <p:cNvSpPr txBox="1"/>
          <p:nvPr/>
        </p:nvSpPr>
        <p:spPr>
          <a:xfrm>
            <a:off x="4067944" y="620688"/>
            <a:ext cx="259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Procedurer och fraseologi</a:t>
            </a:r>
          </a:p>
        </p:txBody>
      </p:sp>
    </p:spTree>
    <p:extLst>
      <p:ext uri="{BB962C8B-B14F-4D97-AF65-F5344CB8AC3E}">
        <p14:creationId xmlns:p14="http://schemas.microsoft.com/office/powerpoint/2010/main" val="235325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2376A-2A15-C56D-024A-4FA996E4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9CDF3F-1331-9D68-BC0F-52A5804D1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B602483-DF25-686F-32BF-095AC1D1A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81" y="1"/>
            <a:ext cx="7894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0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C19B4E-24C9-2ADA-1003-4FD89186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Segelflygledare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614C4D-E9E2-6DA6-AFC4-3FE239EC2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Instruktioner för segelflygledare SHB 406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Klubbinstruktioner (lokala regler)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Hemsidan: BSFK och Segelflyget</a:t>
            </a:r>
          </a:p>
        </p:txBody>
      </p:sp>
    </p:spTree>
    <p:extLst>
      <p:ext uri="{BB962C8B-B14F-4D97-AF65-F5344CB8AC3E}">
        <p14:creationId xmlns:p14="http://schemas.microsoft.com/office/powerpoint/2010/main" val="204939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Identifierade risker, erfarenhetsliggare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v-SE" sz="3600" i="1" dirty="0"/>
              <a:t>Linbrott i startförloppet</a:t>
            </a:r>
          </a:p>
          <a:p>
            <a:pPr>
              <a:buNone/>
            </a:pPr>
            <a:endParaRPr lang="sv-SE" sz="2400" i="1" dirty="0"/>
          </a:p>
          <a:p>
            <a:pPr>
              <a:buNone/>
            </a:pPr>
            <a:r>
              <a:rPr lang="sv-SE" dirty="0"/>
              <a:t>Tunga flygplan</a:t>
            </a:r>
          </a:p>
          <a:p>
            <a:pPr>
              <a:buNone/>
            </a:pPr>
            <a:r>
              <a:rPr lang="sv-SE" dirty="0"/>
              <a:t>Terrängen runt flygplatsen</a:t>
            </a:r>
          </a:p>
          <a:p>
            <a:pPr>
              <a:buNone/>
            </a:pPr>
            <a:r>
              <a:rPr lang="sv-SE" dirty="0"/>
              <a:t>Vad betyder punkten linbrott på checklistan?</a:t>
            </a:r>
          </a:p>
          <a:p>
            <a:pPr>
              <a:buNone/>
            </a:pPr>
            <a:r>
              <a:rPr lang="sv-SE" dirty="0"/>
              <a:t>(Avbruten start i olika faser, vindkoll)</a:t>
            </a:r>
          </a:p>
          <a:p>
            <a:pPr>
              <a:buNone/>
            </a:pPr>
            <a:r>
              <a:rPr lang="sv-SE" dirty="0"/>
              <a:t>Hur kontrolleras konditionen på startlinan?</a:t>
            </a:r>
          </a:p>
          <a:p>
            <a:pPr>
              <a:buNone/>
            </a:pPr>
            <a:r>
              <a:rPr lang="sv-SE" dirty="0"/>
              <a:t>(</a:t>
            </a:r>
            <a:r>
              <a:rPr lang="sv-SE" dirty="0" err="1"/>
              <a:t>Bogserförare</a:t>
            </a:r>
            <a:r>
              <a:rPr lang="sv-SE" dirty="0"/>
              <a:t> ansvarar)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Sträckflygning vs trattflygning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Dåligt med utelandningsfält i närheten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Klubben har haft haverier senaste åren</a:t>
            </a:r>
          </a:p>
          <a:p>
            <a:pPr>
              <a:buNone/>
            </a:pPr>
            <a:r>
              <a:rPr lang="sv-SE" dirty="0"/>
              <a:t>och även flera liknande situationer tidigare</a:t>
            </a:r>
          </a:p>
          <a:p>
            <a:pPr>
              <a:buNone/>
            </a:pPr>
            <a:r>
              <a:rPr lang="sv-SE" dirty="0"/>
              <a:t>eftersom det är ont om bra utelandningsplatser </a:t>
            </a:r>
          </a:p>
          <a:p>
            <a:pPr>
              <a:buNone/>
            </a:pPr>
            <a:r>
              <a:rPr lang="sv-SE" dirty="0"/>
              <a:t>nära flygfältet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Sträckflygning vs trattflygning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v-SE" dirty="0"/>
              <a:t>Om du inte flyger i tratten (ej har räckvidd hem):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Meddela din avsikt att flyga sträcka före flygning</a:t>
            </a:r>
          </a:p>
          <a:p>
            <a:pPr>
              <a:buNone/>
            </a:pPr>
            <a:r>
              <a:rPr lang="sv-SE" dirty="0"/>
              <a:t>Förbered för </a:t>
            </a:r>
            <a:r>
              <a:rPr lang="sv-SE" dirty="0" err="1"/>
              <a:t>sträckflygning</a:t>
            </a:r>
            <a:r>
              <a:rPr lang="sv-SE" dirty="0"/>
              <a:t>, reka </a:t>
            </a:r>
            <a:r>
              <a:rPr lang="sv-SE" dirty="0" err="1"/>
              <a:t>landningsbara</a:t>
            </a:r>
            <a:r>
              <a:rPr lang="sv-SE" dirty="0"/>
              <a:t> </a:t>
            </a:r>
          </a:p>
          <a:p>
            <a:pPr>
              <a:buNone/>
            </a:pPr>
            <a:r>
              <a:rPr lang="sv-SE" dirty="0"/>
              <a:t>områden.</a:t>
            </a:r>
          </a:p>
          <a:p>
            <a:pPr>
              <a:buNone/>
            </a:pPr>
            <a:r>
              <a:rPr lang="sv-SE" dirty="0"/>
              <a:t>Kan man </a:t>
            </a:r>
            <a:r>
              <a:rPr lang="sv-SE" dirty="0" err="1"/>
              <a:t>sträckflyga</a:t>
            </a:r>
            <a:r>
              <a:rPr lang="sv-SE" dirty="0"/>
              <a:t> i tratten?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Är du behörig? Tilläggsutbildning krävs i klubben.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Fortsatt flygsäkerhetsarbete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Identifiera och åtgärda risker i verksamheten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Var uppmärksam på om vi inte följer rutiner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Rapportera avvikelser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Alla är delaktiga i säkerhetsarbetet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BF144-6FD9-DFDF-6A06-A1BB8957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sv-SE" dirty="0" err="1"/>
              <a:t>Myweblog</a:t>
            </a:r>
            <a:endParaRPr lang="sv-SE" dirty="0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DF2FA5B6-6831-7FA8-B150-F2951D12C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9495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592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DAE47AF-B26A-DAC2-F1C0-38FBF0FB1B3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19672" y="0"/>
            <a:ext cx="5523978" cy="6829516"/>
          </a:xfrm>
        </p:spPr>
      </p:pic>
    </p:spTree>
    <p:extLst>
      <p:ext uri="{BB962C8B-B14F-4D97-AF65-F5344CB8AC3E}">
        <p14:creationId xmlns:p14="http://schemas.microsoft.com/office/powerpoint/2010/main" val="483975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2E9030-901E-F16E-DDE0-D21ED67A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Segelflygledarpärmen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9A589C-0821-4E32-6755-661881CAD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Instruktioner</a:t>
            </a:r>
          </a:p>
          <a:p>
            <a:pPr marL="0" indent="0">
              <a:buNone/>
            </a:pPr>
            <a:r>
              <a:rPr lang="sv-SE" dirty="0"/>
              <a:t>Luftrum</a:t>
            </a:r>
          </a:p>
          <a:p>
            <a:pPr marL="0" indent="0">
              <a:buNone/>
            </a:pPr>
            <a:r>
              <a:rPr lang="sv-SE" dirty="0"/>
              <a:t>Kontrollflygningar, </a:t>
            </a:r>
            <a:r>
              <a:rPr lang="sv-SE" dirty="0" err="1"/>
              <a:t>lärarstarter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Medlemslista</a:t>
            </a:r>
          </a:p>
          <a:p>
            <a:pPr marL="0" indent="0">
              <a:buNone/>
            </a:pPr>
            <a:r>
              <a:rPr lang="sv-SE" dirty="0"/>
              <a:t>Lokala bestämmelser</a:t>
            </a:r>
          </a:p>
          <a:p>
            <a:pPr marL="0" indent="0">
              <a:buNone/>
            </a:pPr>
            <a:r>
              <a:rPr lang="sv-SE" dirty="0"/>
              <a:t>Väderbriefing</a:t>
            </a:r>
          </a:p>
          <a:p>
            <a:pPr marL="0" indent="0">
              <a:buNone/>
            </a:pPr>
            <a:r>
              <a:rPr lang="sv-SE" dirty="0"/>
              <a:t>Erfarenhetsliggare, dagboken</a:t>
            </a:r>
          </a:p>
          <a:p>
            <a:pPr marL="0" indent="0">
              <a:buNone/>
            </a:pPr>
            <a:r>
              <a:rPr lang="sv-SE" dirty="0"/>
              <a:t>Tillbud</a:t>
            </a:r>
          </a:p>
          <a:p>
            <a:pPr marL="0" indent="0">
              <a:buNone/>
            </a:pPr>
            <a:r>
              <a:rPr lang="sv-SE" dirty="0"/>
              <a:t>Felrapporter flygplan</a:t>
            </a:r>
          </a:p>
          <a:p>
            <a:pPr marL="0" indent="0">
              <a:buNone/>
            </a:pPr>
            <a:r>
              <a:rPr lang="sv-SE" dirty="0"/>
              <a:t>m.m.</a:t>
            </a:r>
          </a:p>
        </p:txBody>
      </p:sp>
    </p:spTree>
    <p:extLst>
      <p:ext uri="{BB962C8B-B14F-4D97-AF65-F5344CB8AC3E}">
        <p14:creationId xmlns:p14="http://schemas.microsoft.com/office/powerpoint/2010/main" val="476001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65993E-2515-5BBF-3289-40AC69E0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göra vid flygdag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606785-B60A-42FD-A4AA-89A3E64B6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Väderbriefing</a:t>
            </a:r>
          </a:p>
          <a:p>
            <a:pPr marL="0" indent="0">
              <a:buNone/>
            </a:pPr>
            <a:r>
              <a:rPr lang="sv-SE" dirty="0"/>
              <a:t>Lottning</a:t>
            </a:r>
          </a:p>
          <a:p>
            <a:pPr marL="0" indent="0">
              <a:buNone/>
            </a:pPr>
            <a:r>
              <a:rPr lang="sv-SE" dirty="0"/>
              <a:t>Utdragning och daglig tillsyn som signeras</a:t>
            </a:r>
          </a:p>
          <a:p>
            <a:pPr marL="0" indent="0">
              <a:buNone/>
            </a:pPr>
            <a:r>
              <a:rPr lang="sv-SE" dirty="0"/>
              <a:t>Parkerade flygplan – transporthjul borttaget</a:t>
            </a:r>
          </a:p>
          <a:p>
            <a:pPr marL="0" indent="0">
              <a:buNone/>
            </a:pPr>
            <a:r>
              <a:rPr lang="sv-SE" dirty="0"/>
              <a:t>Lämna aldrig huvar öppna</a:t>
            </a:r>
          </a:p>
          <a:p>
            <a:pPr marL="0" indent="0">
              <a:buNone/>
            </a:pPr>
            <a:r>
              <a:rPr lang="sv-SE" dirty="0"/>
              <a:t>Efter flygdag – gör rent flygplanen – dra in dem i hangaren med försiktighet – ladda batterierna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050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95667D-941A-0C9C-AE40-504AC00D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göra efter en flygdag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C256A6-6C78-DCD2-A0E2-030A6FA65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Ser det bra ut i klubbstuga och hangar?</a:t>
            </a:r>
          </a:p>
          <a:p>
            <a:pPr marL="0" indent="0">
              <a:buNone/>
            </a:pPr>
            <a:r>
              <a:rPr lang="sv-SE" dirty="0"/>
              <a:t>Städning, tömma sopor?</a:t>
            </a:r>
          </a:p>
          <a:p>
            <a:pPr marL="0" indent="0">
              <a:buNone/>
            </a:pPr>
            <a:r>
              <a:rPr lang="sv-SE" dirty="0"/>
              <a:t>Registrera i </a:t>
            </a:r>
            <a:r>
              <a:rPr lang="sv-SE" dirty="0" err="1"/>
              <a:t>Myweblog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Lås lokalerna</a:t>
            </a:r>
          </a:p>
        </p:txBody>
      </p:sp>
    </p:spTree>
    <p:extLst>
      <p:ext uri="{BB962C8B-B14F-4D97-AF65-F5344CB8AC3E}">
        <p14:creationId xmlns:p14="http://schemas.microsoft.com/office/powerpoint/2010/main" val="2146464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Under säsongen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Observera och åtgärda om det sker glidning av regler och rutiner.</a:t>
            </a:r>
          </a:p>
          <a:p>
            <a:pPr marL="0" indent="0">
              <a:buNone/>
            </a:pPr>
            <a:r>
              <a:rPr lang="sv-SE" dirty="0"/>
              <a:t>Sätt gärna upp egna mål och önskemål med egen flygning under säsongen. </a:t>
            </a:r>
          </a:p>
          <a:p>
            <a:pPr marL="0" indent="0">
              <a:buNone/>
            </a:pPr>
            <a:r>
              <a:rPr lang="sv-SE" dirty="0"/>
              <a:t>Utveckla ditt flygande med support och stöd, använd tränare, förbättra status, öka precisionen, roligare flygning, säkrare flygning.</a:t>
            </a:r>
          </a:p>
          <a:p>
            <a:pPr marL="0" indent="0">
              <a:buNone/>
            </a:pPr>
            <a:r>
              <a:rPr lang="sv-SE" dirty="0"/>
              <a:t>Kursverksamhet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A42EFBE-224C-2A65-84D2-ED5EFA2E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08" y="0"/>
            <a:ext cx="5755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85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94389-C17F-FF52-F17D-BE6FEBFB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Flygledar-rollen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89E4DF-38A5-39BD-7F94-B5692CC56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En ledare i klubben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mark, utomhus, person&#10;&#10;Automatiskt genererad beskrivning">
            <a:extLst>
              <a:ext uri="{FF2B5EF4-FFF2-40B4-BE49-F238E27FC236}">
                <a16:creationId xmlns:a16="http://schemas.microsoft.com/office/drawing/2014/main" id="{12C1BFB8-5E45-E6F2-9C89-FD0486D78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7638"/>
            <a:ext cx="4067944" cy="2711963"/>
          </a:xfrm>
          <a:prstGeom prst="rect">
            <a:avLst/>
          </a:prstGeom>
        </p:spPr>
      </p:pic>
      <p:pic>
        <p:nvPicPr>
          <p:cNvPr id="7" name="Bildobjekt 6" descr="En bild som visar person&#10;&#10;Automatiskt genererad beskrivning">
            <a:extLst>
              <a:ext uri="{FF2B5EF4-FFF2-40B4-BE49-F238E27FC236}">
                <a16:creationId xmlns:a16="http://schemas.microsoft.com/office/drawing/2014/main" id="{01520ABD-53B6-6D70-4246-BE3B936E3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3" y="2996952"/>
            <a:ext cx="4536505" cy="3024336"/>
          </a:xfrm>
          <a:prstGeom prst="rect">
            <a:avLst/>
          </a:prstGeom>
        </p:spPr>
      </p:pic>
      <p:pic>
        <p:nvPicPr>
          <p:cNvPr id="9" name="Bildobjekt 8" descr="En bild som visar utomhus, person, person, står&#10;&#10;Automatiskt genererad beskrivning">
            <a:extLst>
              <a:ext uri="{FF2B5EF4-FFF2-40B4-BE49-F238E27FC236}">
                <a16:creationId xmlns:a16="http://schemas.microsoft.com/office/drawing/2014/main" id="{D9699330-E2F9-A893-BDC2-B5DA40052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" y="18215"/>
            <a:ext cx="3063950" cy="2042633"/>
          </a:xfrm>
          <a:prstGeom prst="rect">
            <a:avLst/>
          </a:prstGeom>
        </p:spPr>
      </p:pic>
      <p:pic>
        <p:nvPicPr>
          <p:cNvPr id="11" name="Bildobjekt 10" descr="En bild som visar person, himmel, utomhus&#10;&#10;Automatiskt genererad beskrivning">
            <a:extLst>
              <a:ext uri="{FF2B5EF4-FFF2-40B4-BE49-F238E27FC236}">
                <a16:creationId xmlns:a16="http://schemas.microsoft.com/office/drawing/2014/main" id="{565D1AE9-086D-5F1B-8B2D-D5E49CF329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6037"/>
            <a:ext cx="4067944" cy="27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7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Luftrum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v-SE" sz="2800" dirty="0"/>
              <a:t>Inga aktuella förändringar av luftrumsavtalet för 2026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R-områden för drönare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Se klubbens hemsida samt flygledarpärmen angående </a:t>
            </a:r>
          </a:p>
          <a:p>
            <a:pPr>
              <a:buNone/>
            </a:pPr>
            <a:r>
              <a:rPr lang="sv-SE" sz="2800" dirty="0"/>
              <a:t>aktuellt luftrumsavtal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Ge noga akt på luftrumsgränser och tillåtna flyghöjder. 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Ta ut referenspunkter/linjer på kartan och i terrängen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Använd kartbilden på instrumenten om sådan finns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v-SE" dirty="0"/>
          </a:p>
        </p:txBody>
      </p:sp>
      <p:pic>
        <p:nvPicPr>
          <p:cNvPr id="3074" name="Picture 2" descr="Bildresultat för segelflygsekto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63" y="530785"/>
            <a:ext cx="9144000" cy="5796430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1331640" y="2996952"/>
            <a:ext cx="3042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Segelflygsektorer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5868144" y="1772816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FL 60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4932040" y="4077072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FL60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F90085E-33B2-473F-F5DC-F01E193F543F}"/>
              </a:ext>
            </a:extLst>
          </p:cNvPr>
          <p:cNvSpPr txBox="1"/>
          <p:nvPr/>
        </p:nvSpPr>
        <p:spPr>
          <a:xfrm>
            <a:off x="3419872" y="512793"/>
            <a:ext cx="1065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Fallskärm</a:t>
            </a:r>
          </a:p>
          <a:p>
            <a:r>
              <a:rPr lang="sv-SE" dirty="0"/>
              <a:t>Cirrus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&#10;&#10;Automatiskt genererad beskrivning">
            <a:extLst>
              <a:ext uri="{FF2B5EF4-FFF2-40B4-BE49-F238E27FC236}">
                <a16:creationId xmlns:a16="http://schemas.microsoft.com/office/drawing/2014/main" id="{31C8BE19-1DB5-A1A2-431C-221A137829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85553"/>
            <a:ext cx="8757100" cy="668689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54951387-602B-0C60-8F6F-4287A153E249}"/>
              </a:ext>
            </a:extLst>
          </p:cNvPr>
          <p:cNvCxnSpPr>
            <a:cxnSpLocks/>
          </p:cNvCxnSpPr>
          <p:nvPr/>
        </p:nvCxnSpPr>
        <p:spPr>
          <a:xfrm>
            <a:off x="5580112" y="85553"/>
            <a:ext cx="0" cy="658380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1E821D08-2964-41E3-04B7-CE94923246B4}"/>
              </a:ext>
            </a:extLst>
          </p:cNvPr>
          <p:cNvCxnSpPr>
            <a:cxnSpLocks/>
          </p:cNvCxnSpPr>
          <p:nvPr/>
        </p:nvCxnSpPr>
        <p:spPr>
          <a:xfrm>
            <a:off x="2483768" y="85553"/>
            <a:ext cx="47543" cy="65838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C362AF15-CFCE-F9FD-0A33-485AEF278D33}"/>
              </a:ext>
            </a:extLst>
          </p:cNvPr>
          <p:cNvSpPr txBox="1"/>
          <p:nvPr/>
        </p:nvSpPr>
        <p:spPr>
          <a:xfrm>
            <a:off x="5638617" y="4509120"/>
            <a:ext cx="3505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accent6"/>
                </a:solidFill>
              </a:rPr>
              <a:t>Vid aktiverad sektor Borås</a:t>
            </a:r>
          </a:p>
          <a:p>
            <a:r>
              <a:rPr lang="sv-SE" sz="2400" dirty="0">
                <a:solidFill>
                  <a:schemeClr val="accent6"/>
                </a:solidFill>
              </a:rPr>
              <a:t>    4500 </a:t>
            </a:r>
            <a:r>
              <a:rPr lang="sv-SE" sz="2400" dirty="0" err="1">
                <a:solidFill>
                  <a:schemeClr val="accent6"/>
                </a:solidFill>
              </a:rPr>
              <a:t>ft</a:t>
            </a:r>
            <a:r>
              <a:rPr lang="sv-SE" sz="2400" dirty="0">
                <a:solidFill>
                  <a:schemeClr val="accent6"/>
                </a:solidFill>
              </a:rPr>
              <a:t> MSL – FL-60  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CBD7BA3-ACAA-20A9-CB93-C290B86E2CBA}"/>
              </a:ext>
            </a:extLst>
          </p:cNvPr>
          <p:cNvSpPr txBox="1"/>
          <p:nvPr/>
        </p:nvSpPr>
        <p:spPr>
          <a:xfrm>
            <a:off x="325928" y="620688"/>
            <a:ext cx="20253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Göteborg TMA</a:t>
            </a:r>
          </a:p>
          <a:p>
            <a:r>
              <a:rPr lang="sv-S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2500 </a:t>
            </a:r>
            <a:r>
              <a:rPr lang="sv-SE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ft</a:t>
            </a:r>
            <a:r>
              <a:rPr lang="sv-S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MSL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2F94926-9E92-0B6F-80F4-BE57DBBBAB66}"/>
              </a:ext>
            </a:extLst>
          </p:cNvPr>
          <p:cNvSpPr txBox="1"/>
          <p:nvPr/>
        </p:nvSpPr>
        <p:spPr>
          <a:xfrm>
            <a:off x="3217982" y="620688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92D050"/>
                </a:solidFill>
              </a:rPr>
              <a:t>4500 </a:t>
            </a:r>
            <a:r>
              <a:rPr lang="sv-SE" sz="2400" dirty="0" err="1">
                <a:solidFill>
                  <a:srgbClr val="92D050"/>
                </a:solidFill>
              </a:rPr>
              <a:t>ft</a:t>
            </a:r>
            <a:r>
              <a:rPr lang="sv-SE" sz="2400" dirty="0">
                <a:solidFill>
                  <a:srgbClr val="92D050"/>
                </a:solidFill>
              </a:rPr>
              <a:t> MSL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5DDCDE4-FB9E-5B79-4172-C9A88920AAC7}"/>
              </a:ext>
            </a:extLst>
          </p:cNvPr>
          <p:cNvSpPr txBox="1"/>
          <p:nvPr/>
        </p:nvSpPr>
        <p:spPr>
          <a:xfrm>
            <a:off x="6266783" y="620688"/>
            <a:ext cx="16754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92D050"/>
                </a:solidFill>
              </a:rPr>
              <a:t>4500 </a:t>
            </a:r>
            <a:r>
              <a:rPr lang="sv-SE" sz="2400" dirty="0" err="1">
                <a:solidFill>
                  <a:srgbClr val="92D050"/>
                </a:solidFill>
              </a:rPr>
              <a:t>ft</a:t>
            </a:r>
            <a:r>
              <a:rPr lang="sv-SE" sz="2400" dirty="0">
                <a:solidFill>
                  <a:srgbClr val="92D050"/>
                </a:solidFill>
              </a:rPr>
              <a:t> MSL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940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tbild närområde Via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295992" cy="3663276"/>
          </a:xfrm>
          <a:prstGeom prst="rect">
            <a:avLst/>
          </a:prstGeom>
          <a:noFill/>
        </p:spPr>
      </p:pic>
      <p:cxnSp>
        <p:nvCxnSpPr>
          <p:cNvPr id="6" name="Rak pil 5"/>
          <p:cNvCxnSpPr>
            <a:stCxn id="20" idx="0"/>
          </p:cNvCxnSpPr>
          <p:nvPr/>
        </p:nvCxnSpPr>
        <p:spPr>
          <a:xfrm flipH="1" flipV="1">
            <a:off x="467544" y="3429000"/>
            <a:ext cx="715063" cy="115212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1547664" y="2492896"/>
            <a:ext cx="936104" cy="223224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V="1">
            <a:off x="3203848" y="2348880"/>
            <a:ext cx="1080120" cy="237626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179512" y="4581128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550 m över marken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2051720" y="4869160"/>
            <a:ext cx="461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1150 m över marken (värden avrundade nedåt)</a:t>
            </a:r>
          </a:p>
        </p:txBody>
      </p:sp>
      <p:sp>
        <p:nvSpPr>
          <p:cNvPr id="26" name="Höger 25"/>
          <p:cNvSpPr/>
          <p:nvPr/>
        </p:nvSpPr>
        <p:spPr>
          <a:xfrm rot="10800000">
            <a:off x="4860032" y="1340768"/>
            <a:ext cx="1152128" cy="21602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/>
          <p:cNvSpPr txBox="1"/>
          <p:nvPr/>
        </p:nvSpPr>
        <p:spPr>
          <a:xfrm>
            <a:off x="5580112" y="980728"/>
            <a:ext cx="3077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Sektor Borås kan höjas till FL60</a:t>
            </a:r>
          </a:p>
          <a:p>
            <a:endParaRPr lang="sv-SE" dirty="0"/>
          </a:p>
          <a:p>
            <a:r>
              <a:rPr lang="sv-SE" dirty="0"/>
              <a:t>=1850m över standard-</a:t>
            </a:r>
          </a:p>
          <a:p>
            <a:r>
              <a:rPr lang="sv-SE" dirty="0" err="1"/>
              <a:t>trycksnivån</a:t>
            </a:r>
            <a:r>
              <a:rPr lang="sv-SE" dirty="0"/>
              <a:t> 1013 hPa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Förfarande vid start</a:t>
            </a:r>
          </a:p>
        </p:txBody>
      </p:sp>
      <p:pic>
        <p:nvPicPr>
          <p:cNvPr id="4" name="Platshållare för innehåll 3" descr="IMG_2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018"/>
          <a:stretch>
            <a:fillRect/>
          </a:stretch>
        </p:blipFill>
        <p:spPr>
          <a:xfrm>
            <a:off x="122737" y="1484784"/>
            <a:ext cx="8945607" cy="4896544"/>
          </a:xfrm>
        </p:spPr>
      </p:pic>
      <p:sp>
        <p:nvSpPr>
          <p:cNvPr id="5" name="textruta 4"/>
          <p:cNvSpPr txBox="1"/>
          <p:nvPr/>
        </p:nvSpPr>
        <p:spPr>
          <a:xfrm>
            <a:off x="4499992" y="3429000"/>
            <a:ext cx="223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Stationsplatsen är här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67544" y="3212976"/>
            <a:ext cx="259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Fri yta för segelflygplanen</a:t>
            </a:r>
          </a:p>
        </p:txBody>
      </p:sp>
      <p:cxnSp>
        <p:nvCxnSpPr>
          <p:cNvPr id="8" name="Rak pil 7"/>
          <p:cNvCxnSpPr/>
          <p:nvPr/>
        </p:nvCxnSpPr>
        <p:spPr>
          <a:xfrm flipH="1">
            <a:off x="971600" y="3717032"/>
            <a:ext cx="720080" cy="86409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4788024" y="3861048"/>
            <a:ext cx="576064" cy="13681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328201BA-DDF6-5DF7-6CC1-D433F0B91B8E}"/>
              </a:ext>
            </a:extLst>
          </p:cNvPr>
          <p:cNvSpPr txBox="1"/>
          <p:nvPr/>
        </p:nvSpPr>
        <p:spPr>
          <a:xfrm>
            <a:off x="7236296" y="5737109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Fordon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Bilder 3\DSC_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04448" cy="5760002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043608" y="4725144"/>
            <a:ext cx="4784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Förbered så mycket som möjligt innan flygplanet </a:t>
            </a:r>
          </a:p>
          <a:p>
            <a:r>
              <a:rPr lang="sv-SE" dirty="0">
                <a:solidFill>
                  <a:schemeClr val="bg1"/>
                </a:solidFill>
              </a:rPr>
              <a:t>ställs upp på stråket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573</Words>
  <Application>Microsoft Office PowerPoint</Application>
  <PresentationFormat>Bildspel på skärmen (4:3)</PresentationFormat>
  <Paragraphs>145</Paragraphs>
  <Slides>30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Office-tema</vt:lpstr>
      <vt:lpstr>Segelflygledare 2026</vt:lpstr>
      <vt:lpstr>Segelflygledare 2023</vt:lpstr>
      <vt:lpstr>PowerPoint-presentation</vt:lpstr>
      <vt:lpstr>Luftrum</vt:lpstr>
      <vt:lpstr>PowerPoint-presentation</vt:lpstr>
      <vt:lpstr>PowerPoint-presentation</vt:lpstr>
      <vt:lpstr>PowerPoint-presentation</vt:lpstr>
      <vt:lpstr>Förfarande vid start</vt:lpstr>
      <vt:lpstr>PowerPoint-presentation</vt:lpstr>
      <vt:lpstr>PowerPoint-presentation</vt:lpstr>
      <vt:lpstr>PowerPoint-presentation</vt:lpstr>
      <vt:lpstr>Checklistan</vt:lpstr>
      <vt:lpstr>PowerPoint-presentation</vt:lpstr>
      <vt:lpstr>PowerPoint-presentation</vt:lpstr>
      <vt:lpstr>PowerPoint-presentation</vt:lpstr>
      <vt:lpstr>PowerPoint-presentation</vt:lpstr>
      <vt:lpstr>Procedurer</vt:lpstr>
      <vt:lpstr>PowerPoint-presentation</vt:lpstr>
      <vt:lpstr>PowerPoint-presentation</vt:lpstr>
      <vt:lpstr>Identifierade risker, erfarenhetsliggare</vt:lpstr>
      <vt:lpstr>Sträckflygning vs trattflygning</vt:lpstr>
      <vt:lpstr>Sträckflygning vs trattflygning</vt:lpstr>
      <vt:lpstr>Fortsatt flygsäkerhetsarbete</vt:lpstr>
      <vt:lpstr>Myweblog</vt:lpstr>
      <vt:lpstr>PowerPoint-presentation</vt:lpstr>
      <vt:lpstr>Segelflygledarpärmen</vt:lpstr>
      <vt:lpstr>Att göra vid flygdag</vt:lpstr>
      <vt:lpstr>Att göra efter en flygdag</vt:lpstr>
      <vt:lpstr>Under säsongen</vt:lpstr>
      <vt:lpstr>  Flygledar-rollen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Emil</dc:creator>
  <cp:lastModifiedBy>Peter Dorbell</cp:lastModifiedBy>
  <cp:revision>29</cp:revision>
  <cp:lastPrinted>2023-03-25T14:59:19Z</cp:lastPrinted>
  <dcterms:created xsi:type="dcterms:W3CDTF">2021-05-31T19:27:23Z</dcterms:created>
  <dcterms:modified xsi:type="dcterms:W3CDTF">2026-03-20T12:28:48Z</dcterms:modified>
</cp:coreProperties>
</file>