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1" roundtripDataSignature="AMtx7mgOC2FbHJo5r+NB64DWk04GCSzW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11" Type="http://customschemas.google.com/relationships/presentationmetadata" Target="metadata"/><Relationship Id="rId10" Type="http://schemas.openxmlformats.org/officeDocument/2006/relationships/slide" Target="slides/slide6.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Det här är en av sandblottorna i den vi kallar publikytan. Ett ca 30 cm tjockt lager med fin sand för marklevande insekter att bygga bo i. </a:t>
            </a:r>
            <a:endParaRPr/>
          </a:p>
          <a:p>
            <a:pPr indent="0" lvl="0" marL="0" marR="0" rtl="0" algn="l">
              <a:lnSpc>
                <a:spcPct val="100000"/>
              </a:lnSpc>
              <a:spcBef>
                <a:spcPts val="0"/>
              </a:spcBef>
              <a:spcAft>
                <a:spcPts val="0"/>
              </a:spcAft>
              <a:buClr>
                <a:schemeClr val="dk1"/>
              </a:buClr>
              <a:buSzPts val="1200"/>
              <a:buFont typeface="Calibri"/>
              <a:buNone/>
            </a:pPr>
            <a:r>
              <a:rPr lang="en-US"/>
              <a:t>Vi letar samarbetspartern för inventeringen. </a:t>
            </a:r>
            <a:br>
              <a:rPr lang="en-US"/>
            </a:br>
            <a:r>
              <a:rPr lang="en-US"/>
              <a:t>Vem vill snickra tavlorna?</a:t>
            </a:r>
            <a:endParaRPr/>
          </a:p>
        </p:txBody>
      </p:sp>
      <p:sp>
        <p:nvSpPr>
          <p:cNvPr id="109" name="Google Shape;10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Alla välkomna. Vi har röjsåg och en kraftigare trimmer. Slå av och samla ihop och släng. Finns det inga fröställningar kan materialet komposeras på vår höhög (finns bredvid sandhögarna bana 04)</a:t>
            </a:r>
            <a:endParaRPr b="0"/>
          </a:p>
          <a:p>
            <a:pPr indent="0" lvl="0" marL="0" rtl="0" algn="l">
              <a:spcBef>
                <a:spcPts val="0"/>
              </a:spcBef>
              <a:spcAft>
                <a:spcPts val="0"/>
              </a:spcAft>
              <a:buNone/>
            </a:pPr>
            <a:r>
              <a:t/>
            </a:r>
            <a:endParaRPr/>
          </a:p>
        </p:txBody>
      </p:sp>
      <p:sp>
        <p:nvSpPr>
          <p:cNvPr id="120" name="Google Shape;12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Har vi bättre tur med vädret kan vi få hjälp av bonde. Kartor kommer upp i båda klubbstugorna som visar vilka områden som är ängar och INTE ska klippas innan slåttern.</a:t>
            </a:r>
            <a:endParaRPr/>
          </a:p>
          <a:p>
            <a:pPr indent="0" lvl="0" marL="0" rtl="0" algn="l">
              <a:spcBef>
                <a:spcPts val="0"/>
              </a:spcBef>
              <a:spcAft>
                <a:spcPts val="0"/>
              </a:spcAft>
              <a:buNone/>
            </a:pPr>
            <a:r>
              <a:t/>
            </a:r>
            <a:endParaRPr/>
          </a:p>
        </p:txBody>
      </p:sp>
      <p:sp>
        <p:nvSpPr>
          <p:cNvPr id="140" name="Google Shape;14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bild" type="title">
  <p:cSld name="TITLE">
    <p:spTree>
      <p:nvGrpSpPr>
        <p:cNvPr id="15" name="Shape 15"/>
        <p:cNvGrpSpPr/>
        <p:nvPr/>
      </p:nvGrpSpPr>
      <p:grpSpPr>
        <a:xfrm>
          <a:off x="0" y="0"/>
          <a:ext cx="0" cy="0"/>
          <a:chOff x="0" y="0"/>
          <a:chExt cx="0" cy="0"/>
        </a:xfrm>
      </p:grpSpPr>
      <p:sp>
        <p:nvSpPr>
          <p:cNvPr id="16" name="Google Shape;16;p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lodrät text" type="vertTx">
  <p:cSld name="VERTICAL_TEXT">
    <p:spTree>
      <p:nvGrpSpPr>
        <p:cNvPr id="72" name="Shape 72"/>
        <p:cNvGrpSpPr/>
        <p:nvPr/>
      </p:nvGrpSpPr>
      <p:grpSpPr>
        <a:xfrm>
          <a:off x="0" y="0"/>
          <a:ext cx="0" cy="0"/>
          <a:chOff x="0" y="0"/>
          <a:chExt cx="0" cy="0"/>
        </a:xfrm>
      </p:grpSpPr>
      <p:sp>
        <p:nvSpPr>
          <p:cNvPr id="73" name="Google Shape;73;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rät rubrik och text" type="vertTitleAndTx">
  <p:cSld name="VERTICAL_TITLE_AND_VERTICAL_TEXT">
    <p:spTree>
      <p:nvGrpSpPr>
        <p:cNvPr id="78" name="Shape 78"/>
        <p:cNvGrpSpPr/>
        <p:nvPr/>
      </p:nvGrpSpPr>
      <p:grpSpPr>
        <a:xfrm>
          <a:off x="0" y="0"/>
          <a:ext cx="0" cy="0"/>
          <a:chOff x="0" y="0"/>
          <a:chExt cx="0" cy="0"/>
        </a:xfrm>
      </p:grpSpPr>
      <p:sp>
        <p:nvSpPr>
          <p:cNvPr id="79" name="Google Shape;79;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innehåll" type="obj">
  <p:cSld name="OBJECT">
    <p:spTree>
      <p:nvGrpSpPr>
        <p:cNvPr id="21" name="Shape 21"/>
        <p:cNvGrpSpPr/>
        <p:nvPr/>
      </p:nvGrpSpPr>
      <p:grpSpPr>
        <a:xfrm>
          <a:off x="0" y="0"/>
          <a:ext cx="0" cy="0"/>
          <a:chOff x="0" y="0"/>
          <a:chExt cx="0" cy="0"/>
        </a:xfrm>
      </p:grpSpPr>
      <p:sp>
        <p:nvSpPr>
          <p:cNvPr id="22" name="Google Shape;22;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nittsrubrik" type="secHead">
  <p:cSld name="SECTION_HEADER">
    <p:spTree>
      <p:nvGrpSpPr>
        <p:cNvPr id="27" name="Shape 27"/>
        <p:cNvGrpSpPr/>
        <p:nvPr/>
      </p:nvGrpSpPr>
      <p:grpSpPr>
        <a:xfrm>
          <a:off x="0" y="0"/>
          <a:ext cx="0" cy="0"/>
          <a:chOff x="0" y="0"/>
          <a:chExt cx="0" cy="0"/>
        </a:xfrm>
      </p:grpSpPr>
      <p:sp>
        <p:nvSpPr>
          <p:cNvPr id="28" name="Google Shape;28;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vå delar" type="twoObj">
  <p:cSld name="TWO_OBJECTS">
    <p:spTree>
      <p:nvGrpSpPr>
        <p:cNvPr id="33" name="Shape 33"/>
        <p:cNvGrpSpPr/>
        <p:nvPr/>
      </p:nvGrpSpPr>
      <p:grpSpPr>
        <a:xfrm>
          <a:off x="0" y="0"/>
          <a:ext cx="0" cy="0"/>
          <a:chOff x="0" y="0"/>
          <a:chExt cx="0" cy="0"/>
        </a:xfrm>
      </p:grpSpPr>
      <p:sp>
        <p:nvSpPr>
          <p:cNvPr id="34" name="Google Shape;34;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ämförelse" type="twoTxTwoObj">
  <p:cSld name="TWO_OBJECTS_WITH_TEXT">
    <p:spTree>
      <p:nvGrpSpPr>
        <p:cNvPr id="40" name="Shape 40"/>
        <p:cNvGrpSpPr/>
        <p:nvPr/>
      </p:nvGrpSpPr>
      <p:grpSpPr>
        <a:xfrm>
          <a:off x="0" y="0"/>
          <a:ext cx="0" cy="0"/>
          <a:chOff x="0" y="0"/>
          <a:chExt cx="0" cy="0"/>
        </a:xfrm>
      </p:grpSpPr>
      <p:sp>
        <p:nvSpPr>
          <p:cNvPr id="41" name="Google Shape;41;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ast rubrik" type="titleOnly">
  <p:cSld name="TITLE_ONLY">
    <p:spTree>
      <p:nvGrpSpPr>
        <p:cNvPr id="49" name="Shape 49"/>
        <p:cNvGrpSpPr/>
        <p:nvPr/>
      </p:nvGrpSpPr>
      <p:grpSpPr>
        <a:xfrm>
          <a:off x="0" y="0"/>
          <a:ext cx="0" cy="0"/>
          <a:chOff x="0" y="0"/>
          <a:chExt cx="0" cy="0"/>
        </a:xfrm>
      </p:grpSpPr>
      <p:sp>
        <p:nvSpPr>
          <p:cNvPr id="50" name="Google Shape;5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type="blank">
  <p:cSld name="BLANK">
    <p:spTree>
      <p:nvGrpSpPr>
        <p:cNvPr id="54" name="Shape 54"/>
        <p:cNvGrpSpPr/>
        <p:nvPr/>
      </p:nvGrpSpPr>
      <p:grpSpPr>
        <a:xfrm>
          <a:off x="0" y="0"/>
          <a:ext cx="0" cy="0"/>
          <a:chOff x="0" y="0"/>
          <a:chExt cx="0" cy="0"/>
        </a:xfrm>
      </p:grpSpPr>
      <p:sp>
        <p:nvSpPr>
          <p:cNvPr id="55" name="Google Shape;5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med bildtext" type="objTx">
  <p:cSld name="OBJECT_WITH_CAPTION_TEXT">
    <p:spTree>
      <p:nvGrpSpPr>
        <p:cNvPr id="58" name="Shape 58"/>
        <p:cNvGrpSpPr/>
        <p:nvPr/>
      </p:nvGrpSpPr>
      <p:grpSpPr>
        <a:xfrm>
          <a:off x="0" y="0"/>
          <a:ext cx="0" cy="0"/>
          <a:chOff x="0" y="0"/>
          <a:chExt cx="0" cy="0"/>
        </a:xfrm>
      </p:grpSpPr>
      <p:sp>
        <p:nvSpPr>
          <p:cNvPr id="59" name="Google Shape;59;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ed bildtext" type="picTx">
  <p:cSld name="PICTURE_WITH_CAPTION_TEXT">
    <p:spTree>
      <p:nvGrpSpPr>
        <p:cNvPr id="65" name="Shape 65"/>
        <p:cNvGrpSpPr/>
        <p:nvPr/>
      </p:nvGrpSpPr>
      <p:grpSpPr>
        <a:xfrm>
          <a:off x="0" y="0"/>
          <a:ext cx="0" cy="0"/>
          <a:chOff x="0" y="0"/>
          <a:chExt cx="0" cy="0"/>
        </a:xfrm>
      </p:grpSpPr>
      <p:sp>
        <p:nvSpPr>
          <p:cNvPr id="66" name="Google Shape;66;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6"/>
          <p:cNvSpPr/>
          <p:nvPr>
            <p:ph idx="2" type="pic"/>
          </p:nvPr>
        </p:nvSpPr>
        <p:spPr>
          <a:xfrm>
            <a:off x="5183188" y="987425"/>
            <a:ext cx="6172200" cy="4873625"/>
          </a:xfrm>
          <a:prstGeom prst="rect">
            <a:avLst/>
          </a:prstGeom>
          <a:noFill/>
          <a:ln>
            <a:noFill/>
          </a:ln>
        </p:spPr>
      </p:sp>
      <p:sp>
        <p:nvSpPr>
          <p:cNvPr id="68" name="Google Shape;68;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1"/>
          <p:cNvSpPr txBox="1"/>
          <p:nvPr>
            <p:ph type="ctrTitle"/>
          </p:nvPr>
        </p:nvSpPr>
        <p:spPr>
          <a:xfrm>
            <a:off x="638881" y="457201"/>
            <a:ext cx="10909640" cy="183265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100"/>
              <a:buFont typeface="Calibri"/>
              <a:buNone/>
            </a:pPr>
            <a:r>
              <a:rPr lang="en-US" sz="6100"/>
              <a:t>Biologisk mångfald Viareds flygplats</a:t>
            </a:r>
            <a:endParaRPr/>
          </a:p>
        </p:txBody>
      </p:sp>
      <p:sp>
        <p:nvSpPr>
          <p:cNvPr id="90" name="Google Shape;90;p1"/>
          <p:cNvSpPr txBox="1"/>
          <p:nvPr>
            <p:ph idx="1" type="subTitle"/>
          </p:nvPr>
        </p:nvSpPr>
        <p:spPr>
          <a:xfrm>
            <a:off x="638881" y="2419141"/>
            <a:ext cx="10909643" cy="55265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Plan säsong 2024</a:t>
            </a:r>
            <a:endParaRPr/>
          </a:p>
        </p:txBody>
      </p:sp>
      <p:sp>
        <p:nvSpPr>
          <p:cNvPr id="91" name="Google Shape;91;p1"/>
          <p:cNvSpPr/>
          <p:nvPr/>
        </p:nvSpPr>
        <p:spPr>
          <a:xfrm>
            <a:off x="3807702" y="2343912"/>
            <a:ext cx="4572000" cy="18288"/>
          </a:xfrm>
          <a:custGeom>
            <a:rect b="b" l="l" r="r" t="t"/>
            <a:pathLst>
              <a:path extrusionOk="0" fill="none" h="18288" w="457200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extrusionOk="0" h="18288" w="457200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En bild som visar karta, Flygfotografi, utomhus, flygbaserad&#10;&#10;Automatiskt genererad beskrivning" id="92" name="Google Shape;92;p1"/>
          <p:cNvPicPr preferRelativeResize="0"/>
          <p:nvPr/>
        </p:nvPicPr>
        <p:blipFill rotWithShape="1">
          <a:blip r:embed="rId3">
            <a:alphaModFix/>
          </a:blip>
          <a:srcRect b="0" l="0" r="0" t="0"/>
          <a:stretch/>
        </p:blipFill>
        <p:spPr>
          <a:xfrm>
            <a:off x="602681" y="3124200"/>
            <a:ext cx="10983589" cy="31028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7" name="Shape 97"/>
        <p:cNvGrpSpPr/>
        <p:nvPr/>
      </p:nvGrpSpPr>
      <p:grpSpPr>
        <a:xfrm>
          <a:off x="0" y="0"/>
          <a:ext cx="0" cy="0"/>
          <a:chOff x="0" y="0"/>
          <a:chExt cx="0" cy="0"/>
        </a:xfrm>
      </p:grpSpPr>
      <p:sp>
        <p:nvSpPr>
          <p:cNvPr id="98" name="Google Shape;98;p2"/>
          <p:cNvSpPr/>
          <p:nvPr/>
        </p:nvSpPr>
        <p:spPr>
          <a:xfrm>
            <a:off x="0" y="-1"/>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9" name="Google Shape;99;p2"/>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00" name="Google Shape;100;p2"/>
          <p:cNvPicPr preferRelativeResize="0"/>
          <p:nvPr/>
        </p:nvPicPr>
        <p:blipFill rotWithShape="1">
          <a:blip r:embed="rId3">
            <a:alphaModFix amt="60000"/>
          </a:blip>
          <a:srcRect b="0" l="0" r="0" t="4661"/>
          <a:stretch/>
        </p:blipFill>
        <p:spPr>
          <a:xfrm>
            <a:off x="220683" y="147045"/>
            <a:ext cx="11747586" cy="6563908"/>
          </a:xfrm>
          <a:prstGeom prst="rect">
            <a:avLst/>
          </a:prstGeom>
          <a:noFill/>
          <a:ln>
            <a:noFill/>
          </a:ln>
        </p:spPr>
      </p:pic>
      <p:sp>
        <p:nvSpPr>
          <p:cNvPr id="101" name="Google Shape;101;p2"/>
          <p:cNvSpPr txBox="1"/>
          <p:nvPr>
            <p:ph idx="1" type="body"/>
          </p:nvPr>
        </p:nvSpPr>
        <p:spPr>
          <a:xfrm>
            <a:off x="6185986" y="1671566"/>
            <a:ext cx="5170861" cy="19385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FFFF"/>
              </a:buClr>
              <a:buSzPts val="2000"/>
              <a:buChar char="•"/>
            </a:pPr>
            <a:br>
              <a:rPr b="0" lang="en-US" sz="2000">
                <a:solidFill>
                  <a:srgbClr val="FFFFFF"/>
                </a:solidFill>
              </a:rPr>
            </a:br>
            <a:endParaRPr b="0" sz="2000">
              <a:solidFill>
                <a:srgbClr val="FFFFFF"/>
              </a:solidFill>
            </a:endParaRPr>
          </a:p>
        </p:txBody>
      </p:sp>
      <p:sp>
        <p:nvSpPr>
          <p:cNvPr id="102" name="Google Shape;102;p2"/>
          <p:cNvSpPr txBox="1"/>
          <p:nvPr/>
        </p:nvSpPr>
        <p:spPr>
          <a:xfrm>
            <a:off x="6424931" y="674399"/>
            <a:ext cx="3843697"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libri"/>
              <a:buNone/>
            </a:pPr>
            <a:r>
              <a:t/>
            </a:r>
            <a:endParaRPr b="0" i="0" sz="2800" u="none" cap="none" strike="noStrike">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2800"/>
              <a:buFont typeface="Calibri"/>
              <a:buNone/>
            </a:pPr>
            <a:r>
              <a:t/>
            </a:r>
            <a:endParaRPr b="0" i="0" sz="2800" u="none" cap="none" strike="noStrike">
              <a:solidFill>
                <a:srgbClr val="FFFFFF"/>
              </a:solidFill>
              <a:latin typeface="Calibri"/>
              <a:ea typeface="Calibri"/>
              <a:cs typeface="Calibri"/>
              <a:sym typeface="Calibri"/>
            </a:endParaRPr>
          </a:p>
          <a:p>
            <a:pPr indent="0" lvl="0" marL="0" marR="0" rtl="0" algn="l">
              <a:spcBef>
                <a:spcPts val="0"/>
              </a:spcBef>
              <a:spcAft>
                <a:spcPts val="0"/>
              </a:spcAft>
              <a:buClr>
                <a:srgbClr val="FFFFFF"/>
              </a:buClr>
              <a:buSzPts val="2800"/>
              <a:buFont typeface="Calibri"/>
              <a:buNone/>
            </a:pPr>
            <a:r>
              <a:rPr b="0" i="0" lang="en-US" sz="2800" u="none" cap="none" strike="noStrike">
                <a:solidFill>
                  <a:srgbClr val="FFFFFF"/>
                </a:solidFill>
                <a:latin typeface="Calibri"/>
                <a:ea typeface="Calibri"/>
                <a:cs typeface="Calibri"/>
                <a:sym typeface="Calibri"/>
              </a:rPr>
              <a:t>Så i ängsfröer på ytan där det lagts massor öster om motors klubbstuga. </a:t>
            </a:r>
            <a:endParaRPr/>
          </a:p>
          <a:p>
            <a:pPr indent="0" lvl="0" marL="0" marR="0" rtl="0" algn="l">
              <a:spcBef>
                <a:spcPts val="0"/>
              </a:spcBef>
              <a:spcAft>
                <a:spcPts val="0"/>
              </a:spcAft>
              <a:buClr>
                <a:schemeClr val="dk1"/>
              </a:buClr>
              <a:buSzPts val="2800"/>
              <a:buFont typeface="Calibri"/>
              <a:buNone/>
            </a:pPr>
            <a:r>
              <a:t/>
            </a:r>
            <a:endParaRPr b="0" i="0" sz="2800" u="none" cap="none" strike="noStrike">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2800"/>
              <a:buFont typeface="Calibri"/>
              <a:buNone/>
            </a:pPr>
            <a:r>
              <a:t/>
            </a:r>
            <a:endParaRPr b="0" i="0" sz="2800" u="none" cap="none" strike="noStrike">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2800"/>
              <a:buFont typeface="Calibri"/>
              <a:buNone/>
            </a:pPr>
            <a:r>
              <a:t/>
            </a:r>
            <a:endParaRPr b="0" i="0" sz="2800" u="none" cap="none" strike="noStrike">
              <a:solidFill>
                <a:srgbClr val="FFFFFF"/>
              </a:solidFill>
              <a:latin typeface="Calibri"/>
              <a:ea typeface="Calibri"/>
              <a:cs typeface="Calibri"/>
              <a:sym typeface="Calibri"/>
            </a:endParaRPr>
          </a:p>
        </p:txBody>
      </p:sp>
      <p:sp>
        <p:nvSpPr>
          <p:cNvPr id="103" name="Google Shape;103;p2"/>
          <p:cNvSpPr txBox="1"/>
          <p:nvPr/>
        </p:nvSpPr>
        <p:spPr>
          <a:xfrm>
            <a:off x="835153" y="1500189"/>
            <a:ext cx="2565271"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u="none" cap="none" strike="noStrike">
                <a:solidFill>
                  <a:schemeClr val="lt1"/>
                </a:solidFill>
                <a:latin typeface="Calibri"/>
                <a:ea typeface="Calibri"/>
                <a:cs typeface="Calibri"/>
                <a:sym typeface="Calibri"/>
              </a:rPr>
              <a:t>mars/april</a:t>
            </a:r>
            <a:endParaRPr/>
          </a:p>
        </p:txBody>
      </p:sp>
      <p:pic>
        <p:nvPicPr>
          <p:cNvPr descr="En bild som visar text, blomma, väska, papper&#10;&#10;Automatiskt genererad beskrivning" id="104" name="Google Shape;104;p2"/>
          <p:cNvPicPr preferRelativeResize="0"/>
          <p:nvPr/>
        </p:nvPicPr>
        <p:blipFill rotWithShape="1">
          <a:blip r:embed="rId4">
            <a:alphaModFix/>
          </a:blip>
          <a:srcRect b="0" l="0" r="0" t="0"/>
          <a:stretch/>
        </p:blipFill>
        <p:spPr>
          <a:xfrm>
            <a:off x="1076876" y="4502957"/>
            <a:ext cx="1932810" cy="1449607"/>
          </a:xfrm>
          <a:prstGeom prst="rect">
            <a:avLst/>
          </a:prstGeom>
          <a:noFill/>
          <a:ln>
            <a:noFill/>
          </a:ln>
        </p:spPr>
      </p:pic>
      <p:sp>
        <p:nvSpPr>
          <p:cNvPr id="105" name="Google Shape;105;p2"/>
          <p:cNvSpPr txBox="1"/>
          <p:nvPr/>
        </p:nvSpPr>
        <p:spPr>
          <a:xfrm>
            <a:off x="3230370" y="4607626"/>
            <a:ext cx="773442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FF"/>
              </a:buClr>
              <a:buSzPts val="1800"/>
              <a:buFont typeface="Calibri"/>
              <a:buNone/>
            </a:pPr>
            <a:r>
              <a:rPr lang="en-US" sz="1800">
                <a:solidFill>
                  <a:srgbClr val="FFFFFF"/>
                </a:solidFill>
                <a:latin typeface="Calibri"/>
                <a:ea typeface="Calibri"/>
                <a:cs typeface="Calibri"/>
                <a:sym typeface="Calibri"/>
              </a:rPr>
              <a:t>Vill du skapa en äng hemma också?</a:t>
            </a:r>
            <a:endParaRPr/>
          </a:p>
          <a:p>
            <a:pPr indent="0" lvl="0" marL="0" marR="0" rtl="0" algn="l">
              <a:spcBef>
                <a:spcPts val="0"/>
              </a:spcBef>
              <a:spcAft>
                <a:spcPts val="0"/>
              </a:spcAft>
              <a:buClr>
                <a:srgbClr val="FFFFFF"/>
              </a:buClr>
              <a:buSzPts val="1800"/>
              <a:buFont typeface="Calibri"/>
              <a:buNone/>
            </a:pPr>
            <a:r>
              <a:rPr lang="en-US" sz="1800">
                <a:solidFill>
                  <a:srgbClr val="FFFFFF"/>
                </a:solidFill>
                <a:latin typeface="Calibri"/>
                <a:ea typeface="Calibri"/>
                <a:cs typeface="Calibri"/>
                <a:sym typeface="Calibri"/>
              </a:rPr>
              <a:t>Anmäl dig till Katarina och få ängsfröer till 1 kvm äng.</a:t>
            </a:r>
            <a:endParaRPr/>
          </a:p>
          <a:p>
            <a:pPr indent="0" lvl="0" marL="0" marR="0" rtl="0" algn="l">
              <a:spcBef>
                <a:spcPts val="0"/>
              </a:spcBef>
              <a:spcAft>
                <a:spcPts val="0"/>
              </a:spcAft>
              <a:buClr>
                <a:srgbClr val="FFFFFF"/>
              </a:buClr>
              <a:buSzPts val="1800"/>
              <a:buFont typeface="Calibri"/>
              <a:buNone/>
            </a:pPr>
            <a:r>
              <a:rPr lang="en-US" sz="1800">
                <a:solidFill>
                  <a:srgbClr val="FFFFFF"/>
                </a:solidFill>
                <a:latin typeface="Calibri"/>
                <a:ea typeface="Calibri"/>
                <a:cs typeface="Calibri"/>
                <a:sym typeface="Calibri"/>
              </a:rPr>
              <a:t>Först till kvarn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p:nvPr/>
        </p:nvSpPr>
        <p:spPr>
          <a:xfrm>
            <a:off x="0" y="-1"/>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2" name="Google Shape;112;p3"/>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13" name="Google Shape;113;p3"/>
          <p:cNvPicPr preferRelativeResize="0"/>
          <p:nvPr/>
        </p:nvPicPr>
        <p:blipFill rotWithShape="1">
          <a:blip r:embed="rId3">
            <a:alphaModFix amt="60000"/>
          </a:blip>
          <a:srcRect b="22861" l="0" r="0" t="2138"/>
          <a:stretch/>
        </p:blipFill>
        <p:spPr>
          <a:xfrm>
            <a:off x="0" y="10"/>
            <a:ext cx="12192000" cy="6857989"/>
          </a:xfrm>
          <a:prstGeom prst="rect">
            <a:avLst/>
          </a:prstGeom>
          <a:noFill/>
          <a:ln>
            <a:noFill/>
          </a:ln>
        </p:spPr>
      </p:pic>
      <p:sp>
        <p:nvSpPr>
          <p:cNvPr id="114" name="Google Shape;114;p3"/>
          <p:cNvSpPr txBox="1"/>
          <p:nvPr>
            <p:ph type="title"/>
          </p:nvPr>
        </p:nvSpPr>
        <p:spPr>
          <a:xfrm>
            <a:off x="838199" y="1671570"/>
            <a:ext cx="5155261" cy="407204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Calibri"/>
              <a:buNone/>
            </a:pPr>
            <a:r>
              <a:rPr lang="en-US">
                <a:solidFill>
                  <a:srgbClr val="FFFFFF"/>
                </a:solidFill>
              </a:rPr>
              <a:t>m</a:t>
            </a:r>
            <a:r>
              <a:rPr b="0" i="0" lang="en-US" u="none" strike="noStrike">
                <a:solidFill>
                  <a:srgbClr val="FFFFFF"/>
                </a:solidFill>
              </a:rPr>
              <a:t>ars/april</a:t>
            </a:r>
            <a:br>
              <a:rPr b="0" lang="en-US">
                <a:solidFill>
                  <a:srgbClr val="FFFFFF"/>
                </a:solidFill>
              </a:rPr>
            </a:br>
            <a:endParaRPr>
              <a:solidFill>
                <a:srgbClr val="FFFFFF"/>
              </a:solidFill>
            </a:endParaRPr>
          </a:p>
        </p:txBody>
      </p:sp>
      <p:sp>
        <p:nvSpPr>
          <p:cNvPr id="115" name="Google Shape;115;p3"/>
          <p:cNvSpPr txBox="1"/>
          <p:nvPr>
            <p:ph idx="1" type="body"/>
          </p:nvPr>
        </p:nvSpPr>
        <p:spPr>
          <a:xfrm>
            <a:off x="5993460" y="1114386"/>
            <a:ext cx="5363387" cy="462922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2800"/>
              <a:buNone/>
            </a:pPr>
            <a:r>
              <a:rPr lang="en-US">
                <a:solidFill>
                  <a:srgbClr val="FFFFFF"/>
                </a:solidFill>
                <a:latin typeface="Calibri"/>
                <a:ea typeface="Calibri"/>
                <a:cs typeface="Calibri"/>
                <a:sym typeface="Calibri"/>
              </a:rPr>
              <a:t>Brän</a:t>
            </a:r>
            <a:r>
              <a:rPr b="0" i="0" lang="en-US" u="none" strike="noStrike">
                <a:solidFill>
                  <a:srgbClr val="FFFFFF"/>
                </a:solidFill>
                <a:latin typeface="Calibri"/>
                <a:ea typeface="Calibri"/>
                <a:cs typeface="Calibri"/>
                <a:sym typeface="Calibri"/>
              </a:rPr>
              <a:t>ning (lunta) – om möjligt</a:t>
            </a:r>
            <a:br>
              <a:rPr b="0" i="0" lang="en-US" u="none" strike="noStrike">
                <a:solidFill>
                  <a:srgbClr val="FFFFFF"/>
                </a:solidFill>
                <a:latin typeface="Calibri"/>
                <a:ea typeface="Calibri"/>
                <a:cs typeface="Calibri"/>
                <a:sym typeface="Calibri"/>
              </a:rPr>
            </a:br>
            <a:endParaRPr b="0" i="0" u="none" strike="noStrike">
              <a:solidFill>
                <a:srgbClr val="FFFFFF"/>
              </a:solidFill>
              <a:latin typeface="Calibri"/>
              <a:ea typeface="Calibri"/>
              <a:cs typeface="Calibri"/>
              <a:sym typeface="Calibri"/>
            </a:endParaRPr>
          </a:p>
          <a:p>
            <a:pPr indent="0" lvl="0" marL="0" rtl="0" algn="l">
              <a:lnSpc>
                <a:spcPct val="90000"/>
              </a:lnSpc>
              <a:spcBef>
                <a:spcPts val="1000"/>
              </a:spcBef>
              <a:spcAft>
                <a:spcPts val="0"/>
              </a:spcAft>
              <a:buClr>
                <a:srgbClr val="FFFFFF"/>
              </a:buClr>
              <a:buSzPts val="2800"/>
              <a:buNone/>
            </a:pPr>
            <a:r>
              <a:rPr lang="en-US">
                <a:solidFill>
                  <a:srgbClr val="FFFFFF"/>
                </a:solidFill>
                <a:latin typeface="Calibri"/>
                <a:ea typeface="Calibri"/>
                <a:cs typeface="Calibri"/>
                <a:sym typeface="Calibri"/>
              </a:rPr>
              <a:t>Skapa fler sandblottor</a:t>
            </a:r>
            <a:br>
              <a:rPr lang="en-US">
                <a:solidFill>
                  <a:srgbClr val="FFFFFF"/>
                </a:solidFill>
                <a:latin typeface="Calibri"/>
                <a:ea typeface="Calibri"/>
                <a:cs typeface="Calibri"/>
                <a:sym typeface="Calibri"/>
              </a:rPr>
            </a:br>
            <a:endParaRPr>
              <a:solidFill>
                <a:srgbClr val="FFFFFF"/>
              </a:solidFill>
              <a:latin typeface="Calibri"/>
              <a:ea typeface="Calibri"/>
              <a:cs typeface="Calibri"/>
              <a:sym typeface="Calibri"/>
            </a:endParaRPr>
          </a:p>
          <a:p>
            <a:pPr indent="0" lvl="0" marL="0" rtl="0" algn="l">
              <a:lnSpc>
                <a:spcPct val="90000"/>
              </a:lnSpc>
              <a:spcBef>
                <a:spcPts val="1000"/>
              </a:spcBef>
              <a:spcAft>
                <a:spcPts val="0"/>
              </a:spcAft>
              <a:buClr>
                <a:srgbClr val="FFFFFF"/>
              </a:buClr>
              <a:buSzPts val="2800"/>
              <a:buNone/>
            </a:pPr>
            <a:r>
              <a:rPr b="0" i="0" lang="en-US" u="none" strike="noStrike">
                <a:solidFill>
                  <a:srgbClr val="FFFFFF"/>
                </a:solidFill>
                <a:latin typeface="Calibri"/>
                <a:ea typeface="Calibri"/>
                <a:cs typeface="Calibri"/>
                <a:sym typeface="Calibri"/>
              </a:rPr>
              <a:t>Bygga anslagstavlor</a:t>
            </a:r>
            <a:br>
              <a:rPr b="0" i="0" lang="en-US" u="none" strike="noStrike">
                <a:solidFill>
                  <a:srgbClr val="FFFFFF"/>
                </a:solidFill>
                <a:latin typeface="Calibri"/>
                <a:ea typeface="Calibri"/>
                <a:cs typeface="Calibri"/>
                <a:sym typeface="Calibri"/>
              </a:rPr>
            </a:br>
            <a:r>
              <a:rPr b="0" i="0" lang="en-US" sz="2000" u="none" strike="noStrike">
                <a:solidFill>
                  <a:srgbClr val="FFFFFF"/>
                </a:solidFill>
                <a:latin typeface="Calibri"/>
                <a:ea typeface="Calibri"/>
                <a:cs typeface="Calibri"/>
                <a:sym typeface="Calibri"/>
              </a:rPr>
              <a:t>(Intresserad av jobbet?)</a:t>
            </a:r>
            <a:endParaRPr sz="2000">
              <a:solidFill>
                <a:srgbClr val="FFFFFF"/>
              </a:solidFill>
              <a:latin typeface="Calibri"/>
              <a:ea typeface="Calibri"/>
              <a:cs typeface="Calibri"/>
              <a:sym typeface="Calibri"/>
            </a:endParaRPr>
          </a:p>
          <a:p>
            <a:pPr indent="0" lvl="0" marL="0" rtl="0" algn="l">
              <a:lnSpc>
                <a:spcPct val="90000"/>
              </a:lnSpc>
              <a:spcBef>
                <a:spcPts val="1000"/>
              </a:spcBef>
              <a:spcAft>
                <a:spcPts val="0"/>
              </a:spcAft>
              <a:buClr>
                <a:srgbClr val="FFFFFF"/>
              </a:buClr>
              <a:buSzPts val="2800"/>
              <a:buNone/>
            </a:pPr>
            <a:br>
              <a:rPr lang="en-US">
                <a:solidFill>
                  <a:srgbClr val="FFFFFF"/>
                </a:solidFill>
                <a:latin typeface="Calibri"/>
                <a:ea typeface="Calibri"/>
                <a:cs typeface="Calibri"/>
                <a:sym typeface="Calibri"/>
              </a:rPr>
            </a:br>
            <a:r>
              <a:rPr lang="en-US">
                <a:solidFill>
                  <a:srgbClr val="FFFFFF"/>
                </a:solidFill>
                <a:latin typeface="Calibri"/>
                <a:ea typeface="Calibri"/>
                <a:cs typeface="Calibri"/>
                <a:sym typeface="Calibri"/>
              </a:rPr>
              <a:t>Borra och sätta upp insektshotell</a:t>
            </a:r>
            <a:br>
              <a:rPr lang="en-US">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(Stockar finns i hangaren)</a:t>
            </a:r>
            <a:endParaRPr/>
          </a:p>
          <a:p>
            <a:pPr indent="0" lvl="0" marL="0" rtl="0" algn="l">
              <a:lnSpc>
                <a:spcPct val="90000"/>
              </a:lnSpc>
              <a:spcBef>
                <a:spcPts val="1000"/>
              </a:spcBef>
              <a:spcAft>
                <a:spcPts val="0"/>
              </a:spcAft>
              <a:buClr>
                <a:schemeClr val="dk1"/>
              </a:buClr>
              <a:buSzPts val="2000"/>
              <a:buNone/>
            </a:pPr>
            <a:r>
              <a:t/>
            </a:r>
            <a:endParaRPr sz="2000">
              <a:solidFill>
                <a:srgbClr val="FFFFFF"/>
              </a:solidFill>
              <a:latin typeface="Calibri"/>
              <a:ea typeface="Calibri"/>
              <a:cs typeface="Calibri"/>
              <a:sym typeface="Calibri"/>
            </a:endParaRPr>
          </a:p>
          <a:p>
            <a:pPr indent="0" lvl="0" marL="0" rtl="0" algn="l">
              <a:lnSpc>
                <a:spcPct val="90000"/>
              </a:lnSpc>
              <a:spcBef>
                <a:spcPts val="1000"/>
              </a:spcBef>
              <a:spcAft>
                <a:spcPts val="0"/>
              </a:spcAft>
              <a:buClr>
                <a:srgbClr val="FFFFFF"/>
              </a:buClr>
              <a:buSzPts val="2800"/>
              <a:buNone/>
            </a:pPr>
            <a:r>
              <a:rPr lang="en-US">
                <a:solidFill>
                  <a:srgbClr val="FFFFFF"/>
                </a:solidFill>
                <a:latin typeface="Calibri"/>
                <a:ea typeface="Calibri"/>
                <a:cs typeface="Calibri"/>
                <a:sym typeface="Calibri"/>
              </a:rPr>
              <a:t>Föreläsning om biologisk mångfald</a:t>
            </a:r>
            <a:endParaRPr>
              <a:solidFill>
                <a:srgbClr val="FFFFFF"/>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000"/>
              <a:buNone/>
            </a:pPr>
            <a:r>
              <a:t/>
            </a:r>
            <a:endParaRPr sz="2000">
              <a:solidFill>
                <a:srgbClr val="FFFFFF"/>
              </a:solidFill>
            </a:endParaRPr>
          </a:p>
        </p:txBody>
      </p:sp>
      <p:pic>
        <p:nvPicPr>
          <p:cNvPr id="116" name="Google Shape;116;p3"/>
          <p:cNvPicPr preferRelativeResize="0"/>
          <p:nvPr/>
        </p:nvPicPr>
        <p:blipFill rotWithShape="1">
          <a:blip r:embed="rId4">
            <a:alphaModFix/>
          </a:blip>
          <a:srcRect b="2394" l="0" r="2" t="0"/>
          <a:stretch/>
        </p:blipFill>
        <p:spPr>
          <a:xfrm>
            <a:off x="281118" y="4086225"/>
            <a:ext cx="2715612" cy="24717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4"/>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 name="Google Shape;123;p4"/>
          <p:cNvSpPr/>
          <p:nvPr/>
        </p:nvSpPr>
        <p:spPr>
          <a:xfrm>
            <a:off x="187388" y="181576"/>
            <a:ext cx="11823637" cy="6501088"/>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4" name="Google Shape;124;p4"/>
          <p:cNvPicPr preferRelativeResize="0"/>
          <p:nvPr/>
        </p:nvPicPr>
        <p:blipFill rotWithShape="1">
          <a:blip r:embed="rId3">
            <a:alphaModFix amt="60000"/>
          </a:blip>
          <a:srcRect b="2269" l="0" r="0" t="0"/>
          <a:stretch/>
        </p:blipFill>
        <p:spPr>
          <a:xfrm>
            <a:off x="180975" y="182880"/>
            <a:ext cx="11823637" cy="6499784"/>
          </a:xfrm>
          <a:prstGeom prst="rect">
            <a:avLst/>
          </a:prstGeom>
          <a:noFill/>
          <a:ln>
            <a:noFill/>
          </a:ln>
        </p:spPr>
      </p:pic>
      <p:sp>
        <p:nvSpPr>
          <p:cNvPr id="125" name="Google Shape;125;p4"/>
          <p:cNvSpPr txBox="1"/>
          <p:nvPr>
            <p:ph type="title"/>
          </p:nvPr>
        </p:nvSpPr>
        <p:spPr>
          <a:xfrm>
            <a:off x="838200" y="525196"/>
            <a:ext cx="10165218" cy="15648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Calibri"/>
              <a:buNone/>
            </a:pPr>
            <a:r>
              <a:rPr lang="en-US">
                <a:solidFill>
                  <a:srgbClr val="FFFFFF"/>
                </a:solidFill>
              </a:rPr>
              <a:t>juni - juli</a:t>
            </a:r>
            <a:endParaRPr/>
          </a:p>
        </p:txBody>
      </p:sp>
      <p:sp>
        <p:nvSpPr>
          <p:cNvPr id="126" name="Google Shape;126;p4"/>
          <p:cNvSpPr txBox="1"/>
          <p:nvPr>
            <p:ph idx="1" type="body"/>
          </p:nvPr>
        </p:nvSpPr>
        <p:spPr>
          <a:xfrm>
            <a:off x="5890161" y="1471613"/>
            <a:ext cx="5113257" cy="464314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FFFF"/>
              </a:buClr>
              <a:buSzPts val="2800"/>
              <a:buChar char="•"/>
            </a:pPr>
            <a:r>
              <a:rPr b="0" i="0" lang="en-US" u="none" strike="noStrike">
                <a:solidFill>
                  <a:srgbClr val="FFFFFF"/>
                </a:solidFill>
                <a:latin typeface="Calibri"/>
                <a:ea typeface="Calibri"/>
                <a:cs typeface="Calibri"/>
                <a:sym typeface="Calibri"/>
              </a:rPr>
              <a:t>Slå av lupiner innan de sätter frö.</a:t>
            </a:r>
            <a:br>
              <a:rPr b="0" i="0" lang="en-US" u="none" strike="noStrike">
                <a:solidFill>
                  <a:srgbClr val="FFFFFF"/>
                </a:solidFill>
                <a:latin typeface="Calibri"/>
                <a:ea typeface="Calibri"/>
                <a:cs typeface="Calibri"/>
                <a:sym typeface="Calibri"/>
              </a:rPr>
            </a:br>
            <a:br>
              <a:rPr b="0" i="0" lang="en-US" u="none" strike="noStrike">
                <a:solidFill>
                  <a:srgbClr val="FFFFFF"/>
                </a:solidFill>
                <a:latin typeface="Calibri"/>
                <a:ea typeface="Calibri"/>
                <a:cs typeface="Calibri"/>
                <a:sym typeface="Calibri"/>
              </a:rPr>
            </a:br>
            <a:endParaRPr b="0" i="0" u="none" strike="noStrike">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Clr>
                <a:srgbClr val="FFFFFF"/>
              </a:buClr>
              <a:buSzPts val="2800"/>
              <a:buChar char="•"/>
            </a:pPr>
            <a:r>
              <a:rPr lang="en-US">
                <a:solidFill>
                  <a:srgbClr val="FFFFFF"/>
                </a:solidFill>
                <a:latin typeface="Calibri"/>
                <a:ea typeface="Calibri"/>
                <a:cs typeface="Calibri"/>
                <a:sym typeface="Calibri"/>
              </a:rPr>
              <a:t>Inventera flora och fauna</a:t>
            </a:r>
            <a:br>
              <a:rPr lang="en-US">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(göra själva eller be om hjälp)</a:t>
            </a:r>
            <a:endParaRPr/>
          </a:p>
          <a:p>
            <a:pPr indent="-101600" lvl="0" marL="228600" rtl="0" algn="l">
              <a:lnSpc>
                <a:spcPct val="90000"/>
              </a:lnSpc>
              <a:spcBef>
                <a:spcPts val="0"/>
              </a:spcBef>
              <a:spcAft>
                <a:spcPts val="0"/>
              </a:spcAft>
              <a:buClr>
                <a:schemeClr val="dk1"/>
              </a:buClr>
              <a:buSzPts val="2000"/>
              <a:buNone/>
            </a:pPr>
            <a:r>
              <a:t/>
            </a:r>
            <a:endParaRPr sz="20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Clr>
                <a:srgbClr val="FFFFFF"/>
              </a:buClr>
              <a:buSzPts val="2000"/>
              <a:buChar char="•"/>
            </a:pPr>
            <a:r>
              <a:rPr lang="en-US" sz="2000">
                <a:solidFill>
                  <a:srgbClr val="FFFFFF"/>
                </a:solidFill>
                <a:latin typeface="Calibri"/>
                <a:ea typeface="Calibri"/>
                <a:cs typeface="Calibri"/>
                <a:sym typeface="Calibri"/>
              </a:rPr>
              <a:t>Lästips: https://www.naturskyddsforeningen.se/kategori/biologisk-mangfald/</a:t>
            </a:r>
            <a:endParaRPr/>
          </a:p>
          <a:p>
            <a:pPr indent="-101600" lvl="0" marL="228600" rtl="0" algn="l">
              <a:lnSpc>
                <a:spcPct val="90000"/>
              </a:lnSpc>
              <a:spcBef>
                <a:spcPts val="0"/>
              </a:spcBef>
              <a:spcAft>
                <a:spcPts val="0"/>
              </a:spcAft>
              <a:buClr>
                <a:schemeClr val="dk1"/>
              </a:buClr>
              <a:buSzPts val="2000"/>
              <a:buNone/>
            </a:pPr>
            <a:r>
              <a:t/>
            </a:r>
            <a:endParaRPr b="0" i="0" sz="2000" u="none" strike="noStrike">
              <a:solidFill>
                <a:srgbClr val="FFFFFF"/>
              </a:solidFill>
              <a:latin typeface="Arial"/>
              <a:ea typeface="Arial"/>
              <a:cs typeface="Arial"/>
              <a:sym typeface="Arial"/>
            </a:endParaRPr>
          </a:p>
          <a:p>
            <a:pPr indent="-228600" lvl="0" marL="228600" rtl="0" algn="l">
              <a:lnSpc>
                <a:spcPct val="90000"/>
              </a:lnSpc>
              <a:spcBef>
                <a:spcPts val="0"/>
              </a:spcBef>
              <a:spcAft>
                <a:spcPts val="0"/>
              </a:spcAft>
              <a:buClr>
                <a:srgbClr val="FFFFFF"/>
              </a:buClr>
              <a:buSzPts val="2000"/>
              <a:buChar char="•"/>
            </a:pPr>
            <a:br>
              <a:rPr b="0" i="0" lang="en-US" sz="2000" u="none" strike="noStrike">
                <a:solidFill>
                  <a:srgbClr val="FFFFFF"/>
                </a:solidFill>
                <a:latin typeface="Arial"/>
                <a:ea typeface="Arial"/>
                <a:cs typeface="Arial"/>
                <a:sym typeface="Arial"/>
              </a:rPr>
            </a:br>
            <a:r>
              <a:rPr b="0" i="0" lang="en-US" sz="2000" u="none" strike="noStrike">
                <a:solidFill>
                  <a:srgbClr val="FFFFFF"/>
                </a:solidFill>
                <a:latin typeface="Arial"/>
                <a:ea typeface="Arial"/>
                <a:cs typeface="Arial"/>
                <a:sym typeface="Arial"/>
              </a:rPr>
              <a:t> </a:t>
            </a:r>
            <a:endParaRPr/>
          </a:p>
          <a:p>
            <a:pPr indent="0" lvl="0" marL="0" rtl="0" algn="l">
              <a:lnSpc>
                <a:spcPct val="90000"/>
              </a:lnSpc>
              <a:spcBef>
                <a:spcPts val="0"/>
              </a:spcBef>
              <a:spcAft>
                <a:spcPts val="0"/>
              </a:spcAft>
              <a:buClr>
                <a:srgbClr val="FFFFFF"/>
              </a:buClr>
              <a:buSzPts val="2000"/>
              <a:buNone/>
            </a:pPr>
            <a:br>
              <a:rPr b="0" i="0" lang="en-US" sz="2000" u="none" strike="noStrike">
                <a:solidFill>
                  <a:srgbClr val="FFFFFF"/>
                </a:solidFill>
                <a:latin typeface="Arial"/>
                <a:ea typeface="Arial"/>
                <a:cs typeface="Arial"/>
                <a:sym typeface="Arial"/>
              </a:rPr>
            </a:br>
            <a:endParaRPr b="0" i="0" sz="2000" u="none" strike="noStrike">
              <a:solidFill>
                <a:srgbClr val="FFFFFF"/>
              </a:solidFill>
              <a:latin typeface="Arial"/>
              <a:ea typeface="Arial"/>
              <a:cs typeface="Arial"/>
              <a:sym typeface="Arial"/>
            </a:endParaRPr>
          </a:p>
          <a:p>
            <a:pPr indent="-101600" lvl="0" marL="228600" rtl="0" algn="l">
              <a:lnSpc>
                <a:spcPct val="90000"/>
              </a:lnSpc>
              <a:spcBef>
                <a:spcPts val="1000"/>
              </a:spcBef>
              <a:spcAft>
                <a:spcPts val="0"/>
              </a:spcAft>
              <a:buClr>
                <a:schemeClr val="dk1"/>
              </a:buClr>
              <a:buSzPts val="2000"/>
              <a:buNone/>
            </a:pPr>
            <a:r>
              <a:t/>
            </a:r>
            <a:endParaRPr sz="2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5"/>
          <p:cNvSpPr/>
          <p:nvPr/>
        </p:nvSpPr>
        <p:spPr>
          <a:xfrm>
            <a:off x="0" y="0"/>
            <a:ext cx="12188952"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En bild som visar gräs, utomhus, himmel, person&#10;&#10;Automatiskt genererad beskrivning" id="133" name="Google Shape;133;p5"/>
          <p:cNvPicPr preferRelativeResize="0"/>
          <p:nvPr/>
        </p:nvPicPr>
        <p:blipFill rotWithShape="1">
          <a:blip r:embed="rId3">
            <a:alphaModFix amt="40000"/>
          </a:blip>
          <a:srcRect b="0" l="8528" r="26783" t="0"/>
          <a:stretch/>
        </p:blipFill>
        <p:spPr>
          <a:xfrm>
            <a:off x="0" y="0"/>
            <a:ext cx="8450297" cy="6857990"/>
          </a:xfrm>
          <a:prstGeom prst="rect">
            <a:avLst/>
          </a:prstGeom>
          <a:noFill/>
          <a:ln>
            <a:noFill/>
          </a:ln>
        </p:spPr>
      </p:pic>
      <p:sp>
        <p:nvSpPr>
          <p:cNvPr id="134" name="Google Shape;134;p5"/>
          <p:cNvSpPr txBox="1"/>
          <p:nvPr>
            <p:ph type="title"/>
          </p:nvPr>
        </p:nvSpPr>
        <p:spPr>
          <a:xfrm>
            <a:off x="838201" y="365125"/>
            <a:ext cx="5251316" cy="16276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Calibri"/>
              <a:buNone/>
            </a:pPr>
            <a:r>
              <a:rPr lang="en-US">
                <a:solidFill>
                  <a:srgbClr val="FFFFFF"/>
                </a:solidFill>
              </a:rPr>
              <a:t>aug</a:t>
            </a:r>
            <a:endParaRPr/>
          </a:p>
        </p:txBody>
      </p:sp>
      <p:sp>
        <p:nvSpPr>
          <p:cNvPr id="135" name="Google Shape;135;p5"/>
          <p:cNvSpPr txBox="1"/>
          <p:nvPr>
            <p:ph idx="1" type="body"/>
          </p:nvPr>
        </p:nvSpPr>
        <p:spPr>
          <a:xfrm>
            <a:off x="696686" y="4343399"/>
            <a:ext cx="2767173" cy="148045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FFFFFF"/>
              </a:buClr>
              <a:buSzPts val="2800"/>
              <a:buChar char="•"/>
            </a:pPr>
            <a:r>
              <a:rPr lang="en-US">
                <a:solidFill>
                  <a:srgbClr val="FFFFFF"/>
                </a:solidFill>
                <a:latin typeface="Calibri"/>
                <a:ea typeface="Calibri"/>
                <a:cs typeface="Calibri"/>
                <a:sym typeface="Calibri"/>
              </a:rPr>
              <a:t>Slå av gullris innan de sätter frö.</a:t>
            </a:r>
            <a:br>
              <a:rPr lang="en-US">
                <a:solidFill>
                  <a:srgbClr val="FFFFFF"/>
                </a:solidFill>
                <a:latin typeface="Calibri"/>
                <a:ea typeface="Calibri"/>
                <a:cs typeface="Calibri"/>
                <a:sym typeface="Calibri"/>
              </a:rPr>
            </a:br>
            <a:endParaRPr>
              <a:solidFill>
                <a:srgbClr val="FFFFFF"/>
              </a:solidFill>
              <a:latin typeface="Calibri"/>
              <a:ea typeface="Calibri"/>
              <a:cs typeface="Calibri"/>
              <a:sym typeface="Calibri"/>
            </a:endParaRPr>
          </a:p>
          <a:p>
            <a:pPr indent="-101600" lvl="0" marL="228600" rtl="0" algn="l">
              <a:lnSpc>
                <a:spcPct val="90000"/>
              </a:lnSpc>
              <a:spcBef>
                <a:spcPts val="1000"/>
              </a:spcBef>
              <a:spcAft>
                <a:spcPts val="0"/>
              </a:spcAft>
              <a:buClr>
                <a:schemeClr val="dk1"/>
              </a:buClr>
              <a:buSzPts val="2000"/>
              <a:buNone/>
            </a:pPr>
            <a:r>
              <a:t/>
            </a:r>
            <a:endParaRPr sz="2000">
              <a:solidFill>
                <a:srgbClr val="FFFFFF"/>
              </a:solidFill>
              <a:latin typeface="Calibri"/>
              <a:ea typeface="Calibri"/>
              <a:cs typeface="Calibri"/>
              <a:sym typeface="Calibri"/>
            </a:endParaRPr>
          </a:p>
        </p:txBody>
      </p:sp>
      <p:pic>
        <p:nvPicPr>
          <p:cNvPr descr="En bild som visar växt, blomma, gullrissläktet, utomhus&#10;&#10;Automatiskt genererad beskrivning" id="136" name="Google Shape;136;p5"/>
          <p:cNvPicPr preferRelativeResize="0"/>
          <p:nvPr/>
        </p:nvPicPr>
        <p:blipFill rotWithShape="1">
          <a:blip r:embed="rId4">
            <a:alphaModFix/>
          </a:blip>
          <a:srcRect b="0" l="0" r="0" t="13740"/>
          <a:stretch/>
        </p:blipFill>
        <p:spPr>
          <a:xfrm>
            <a:off x="6225997"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descr="En bild som visar utomhus, gräs, person, klädsel&#10;&#10;Automatiskt genererad beskrivning" id="143" name="Google Shape;143;p6"/>
          <p:cNvPicPr preferRelativeResize="0"/>
          <p:nvPr>
            <p:ph idx="1" type="body"/>
          </p:nvPr>
        </p:nvPicPr>
        <p:blipFill rotWithShape="1">
          <a:blip r:embed="rId3">
            <a:alphaModFix/>
          </a:blip>
          <a:srcRect b="0" l="0" r="0" t="0"/>
          <a:stretch/>
        </p:blipFill>
        <p:spPr>
          <a:xfrm>
            <a:off x="-982000" y="0"/>
            <a:ext cx="7142700" cy="7015800"/>
          </a:xfrm>
          <a:prstGeom prst="rect">
            <a:avLst/>
          </a:prstGeom>
          <a:noFill/>
          <a:ln>
            <a:noFill/>
          </a:ln>
        </p:spPr>
      </p:pic>
      <p:pic>
        <p:nvPicPr>
          <p:cNvPr descr="En bild som visar däck, person, Fordonsdelar, hjul&#10;&#10;Automatiskt genererad beskrivning" id="144" name="Google Shape;144;p6"/>
          <p:cNvPicPr preferRelativeResize="0"/>
          <p:nvPr/>
        </p:nvPicPr>
        <p:blipFill rotWithShape="1">
          <a:blip r:embed="rId4">
            <a:alphaModFix/>
          </a:blip>
          <a:srcRect b="0" l="0" r="0" t="0"/>
          <a:stretch/>
        </p:blipFill>
        <p:spPr>
          <a:xfrm rot="5400000">
            <a:off x="5045438" y="1063488"/>
            <a:ext cx="8184225" cy="6057249"/>
          </a:xfrm>
          <a:prstGeom prst="rect">
            <a:avLst/>
          </a:prstGeom>
          <a:noFill/>
          <a:ln>
            <a:noFill/>
          </a:ln>
        </p:spPr>
      </p:pic>
      <p:sp>
        <p:nvSpPr>
          <p:cNvPr id="145" name="Google Shape;145;p6"/>
          <p:cNvSpPr txBox="1"/>
          <p:nvPr/>
        </p:nvSpPr>
        <p:spPr>
          <a:xfrm>
            <a:off x="736270" y="658574"/>
            <a:ext cx="2477666"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Calibri"/>
                <a:ea typeface="Calibri"/>
                <a:cs typeface="Calibri"/>
                <a:sym typeface="Calibri"/>
              </a:rPr>
              <a:t>aug / sept</a:t>
            </a:r>
            <a:endParaRPr sz="4400">
              <a:solidFill>
                <a:schemeClr val="dk1"/>
              </a:solidFill>
              <a:latin typeface="Calibri"/>
              <a:ea typeface="Calibri"/>
              <a:cs typeface="Calibri"/>
              <a:sym typeface="Calibri"/>
            </a:endParaRPr>
          </a:p>
        </p:txBody>
      </p:sp>
      <p:sp>
        <p:nvSpPr>
          <p:cNvPr id="146" name="Google Shape;146;p6"/>
          <p:cNvSpPr txBox="1"/>
          <p:nvPr/>
        </p:nvSpPr>
        <p:spPr>
          <a:xfrm>
            <a:off x="3427693" y="658574"/>
            <a:ext cx="3346626"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Calibri"/>
                <a:ea typeface="Calibri"/>
                <a:cs typeface="Calibri"/>
                <a:sym typeface="Calibri"/>
              </a:rPr>
              <a:t>slåtter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2023-02-22T15:40:24Z</dcterms:created>
  <dc:creator>Katarina Dorbell</dc:creator>
</cp:coreProperties>
</file>