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0" r:id="rId3"/>
    <p:sldId id="278" r:id="rId4"/>
    <p:sldId id="279" r:id="rId5"/>
    <p:sldId id="280" r:id="rId6"/>
    <p:sldId id="311" r:id="rId7"/>
    <p:sldId id="314" r:id="rId8"/>
    <p:sldId id="317" r:id="rId9"/>
    <p:sldId id="326" r:id="rId10"/>
    <p:sldId id="312" r:id="rId11"/>
    <p:sldId id="313" r:id="rId12"/>
    <p:sldId id="315" r:id="rId13"/>
    <p:sldId id="329" r:id="rId14"/>
    <p:sldId id="316" r:id="rId15"/>
    <p:sldId id="301" r:id="rId16"/>
    <p:sldId id="266" r:id="rId17"/>
    <p:sldId id="318" r:id="rId18"/>
    <p:sldId id="304" r:id="rId19"/>
    <p:sldId id="303" r:id="rId20"/>
    <p:sldId id="307" r:id="rId21"/>
    <p:sldId id="308" r:id="rId22"/>
    <p:sldId id="309" r:id="rId23"/>
    <p:sldId id="261" r:id="rId24"/>
    <p:sldId id="328" r:id="rId25"/>
    <p:sldId id="319" r:id="rId26"/>
    <p:sldId id="282" r:id="rId27"/>
    <p:sldId id="281" r:id="rId28"/>
    <p:sldId id="310" r:id="rId29"/>
    <p:sldId id="320" r:id="rId30"/>
    <p:sldId id="322" r:id="rId31"/>
    <p:sldId id="323" r:id="rId32"/>
    <p:sldId id="324" r:id="rId33"/>
    <p:sldId id="325" r:id="rId34"/>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07389-EA02-4281-8BA4-753CF261CD33}" v="3" dt="2020-12-09T09:33:14.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6410"/>
  </p:normalViewPr>
  <p:slideViewPr>
    <p:cSldViewPr>
      <p:cViewPr varScale="1">
        <p:scale>
          <a:sx n="57" d="100"/>
          <a:sy n="57" d="100"/>
        </p:scale>
        <p:origin x="1640" y="52"/>
      </p:cViewPr>
      <p:guideLst>
        <p:guide orient="horz" pos="2160"/>
        <p:guide pos="2880"/>
      </p:guideLst>
    </p:cSldViewPr>
  </p:slideViewPr>
  <p:outlineViewPr>
    <p:cViewPr>
      <p:scale>
        <a:sx n="33" d="100"/>
        <a:sy n="33" d="100"/>
      </p:scale>
      <p:origin x="0" y="-4972"/>
    </p:cViewPr>
  </p:outlineViewPr>
  <p:notesTextViewPr>
    <p:cViewPr>
      <p:scale>
        <a:sx n="1" d="1"/>
        <a:sy n="1" d="1"/>
      </p:scale>
      <p:origin x="0" y="0"/>
    </p:cViewPr>
  </p:notesTextViewPr>
  <p:sorterViewPr>
    <p:cViewPr>
      <p:scale>
        <a:sx n="70" d="100"/>
        <a:sy n="70" d="100"/>
      </p:scale>
      <p:origin x="0" y="-3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Dorbell" userId="0175ab8343ec68a8" providerId="LiveId" clId="{6F9EE370-4973-4DCB-808B-31CD5259946B}"/>
    <pc:docChg chg="delSld">
      <pc:chgData name="Peter Dorbell" userId="0175ab8343ec68a8" providerId="LiveId" clId="{6F9EE370-4973-4DCB-808B-31CD5259946B}" dt="2020-12-09T09:35:39.322" v="0" actId="47"/>
      <pc:docMkLst>
        <pc:docMk/>
      </pc:docMkLst>
      <pc:sldChg chg="del">
        <pc:chgData name="Peter Dorbell" userId="0175ab8343ec68a8" providerId="LiveId" clId="{6F9EE370-4973-4DCB-808B-31CD5259946B}" dt="2020-12-09T09:35:39.322" v="0" actId="47"/>
        <pc:sldMkLst>
          <pc:docMk/>
          <pc:sldMk cId="438536327" sldId="258"/>
        </pc:sldMkLst>
      </pc:sldChg>
      <pc:sldChg chg="del">
        <pc:chgData name="Peter Dorbell" userId="0175ab8343ec68a8" providerId="LiveId" clId="{6F9EE370-4973-4DCB-808B-31CD5259946B}" dt="2020-12-09T09:35:39.322" v="0" actId="47"/>
        <pc:sldMkLst>
          <pc:docMk/>
          <pc:sldMk cId="313098872" sldId="259"/>
        </pc:sldMkLst>
      </pc:sldChg>
      <pc:sldChg chg="del">
        <pc:chgData name="Peter Dorbell" userId="0175ab8343ec68a8" providerId="LiveId" clId="{6F9EE370-4973-4DCB-808B-31CD5259946B}" dt="2020-12-09T09:35:39.322" v="0" actId="47"/>
        <pc:sldMkLst>
          <pc:docMk/>
          <pc:sldMk cId="4050603778" sldId="260"/>
        </pc:sldMkLst>
      </pc:sldChg>
      <pc:sldChg chg="del">
        <pc:chgData name="Peter Dorbell" userId="0175ab8343ec68a8" providerId="LiveId" clId="{6F9EE370-4973-4DCB-808B-31CD5259946B}" dt="2020-12-09T09:35:39.322" v="0" actId="47"/>
        <pc:sldMkLst>
          <pc:docMk/>
          <pc:sldMk cId="2443320726" sldId="262"/>
        </pc:sldMkLst>
      </pc:sldChg>
      <pc:sldChg chg="del">
        <pc:chgData name="Peter Dorbell" userId="0175ab8343ec68a8" providerId="LiveId" clId="{6F9EE370-4973-4DCB-808B-31CD5259946B}" dt="2020-12-09T09:35:39.322" v="0" actId="47"/>
        <pc:sldMkLst>
          <pc:docMk/>
          <pc:sldMk cId="616521591" sldId="263"/>
        </pc:sldMkLst>
      </pc:sldChg>
      <pc:sldChg chg="del">
        <pc:chgData name="Peter Dorbell" userId="0175ab8343ec68a8" providerId="LiveId" clId="{6F9EE370-4973-4DCB-808B-31CD5259946B}" dt="2020-12-09T09:35:39.322" v="0" actId="47"/>
        <pc:sldMkLst>
          <pc:docMk/>
          <pc:sldMk cId="2211617498" sldId="264"/>
        </pc:sldMkLst>
      </pc:sldChg>
      <pc:sldChg chg="del">
        <pc:chgData name="Peter Dorbell" userId="0175ab8343ec68a8" providerId="LiveId" clId="{6F9EE370-4973-4DCB-808B-31CD5259946B}" dt="2020-12-09T09:35:39.322" v="0" actId="47"/>
        <pc:sldMkLst>
          <pc:docMk/>
          <pc:sldMk cId="3363437947" sldId="265"/>
        </pc:sldMkLst>
      </pc:sldChg>
      <pc:sldChg chg="del">
        <pc:chgData name="Peter Dorbell" userId="0175ab8343ec68a8" providerId="LiveId" clId="{6F9EE370-4973-4DCB-808B-31CD5259946B}" dt="2020-12-09T09:35:39.322" v="0" actId="47"/>
        <pc:sldMkLst>
          <pc:docMk/>
          <pc:sldMk cId="2443453724" sldId="267"/>
        </pc:sldMkLst>
      </pc:sldChg>
      <pc:sldChg chg="del">
        <pc:chgData name="Peter Dorbell" userId="0175ab8343ec68a8" providerId="LiveId" clId="{6F9EE370-4973-4DCB-808B-31CD5259946B}" dt="2020-12-09T09:35:39.322" v="0" actId="47"/>
        <pc:sldMkLst>
          <pc:docMk/>
          <pc:sldMk cId="206383057" sldId="268"/>
        </pc:sldMkLst>
      </pc:sldChg>
      <pc:sldChg chg="del">
        <pc:chgData name="Peter Dorbell" userId="0175ab8343ec68a8" providerId="LiveId" clId="{6F9EE370-4973-4DCB-808B-31CD5259946B}" dt="2020-12-09T09:35:39.322" v="0" actId="47"/>
        <pc:sldMkLst>
          <pc:docMk/>
          <pc:sldMk cId="2428193863" sldId="269"/>
        </pc:sldMkLst>
      </pc:sldChg>
      <pc:sldChg chg="del">
        <pc:chgData name="Peter Dorbell" userId="0175ab8343ec68a8" providerId="LiveId" clId="{6F9EE370-4973-4DCB-808B-31CD5259946B}" dt="2020-12-09T09:35:39.322" v="0" actId="47"/>
        <pc:sldMkLst>
          <pc:docMk/>
          <pc:sldMk cId="1876211110" sldId="270"/>
        </pc:sldMkLst>
      </pc:sldChg>
      <pc:sldChg chg="del">
        <pc:chgData name="Peter Dorbell" userId="0175ab8343ec68a8" providerId="LiveId" clId="{6F9EE370-4973-4DCB-808B-31CD5259946B}" dt="2020-12-09T09:35:39.322" v="0" actId="47"/>
        <pc:sldMkLst>
          <pc:docMk/>
          <pc:sldMk cId="2337527904" sldId="271"/>
        </pc:sldMkLst>
      </pc:sldChg>
      <pc:sldChg chg="del">
        <pc:chgData name="Peter Dorbell" userId="0175ab8343ec68a8" providerId="LiveId" clId="{6F9EE370-4973-4DCB-808B-31CD5259946B}" dt="2020-12-09T09:35:39.322" v="0" actId="47"/>
        <pc:sldMkLst>
          <pc:docMk/>
          <pc:sldMk cId="773866325" sldId="272"/>
        </pc:sldMkLst>
      </pc:sldChg>
      <pc:sldChg chg="del">
        <pc:chgData name="Peter Dorbell" userId="0175ab8343ec68a8" providerId="LiveId" clId="{6F9EE370-4973-4DCB-808B-31CD5259946B}" dt="2020-12-09T09:35:39.322" v="0" actId="47"/>
        <pc:sldMkLst>
          <pc:docMk/>
          <pc:sldMk cId="1137277073" sldId="273"/>
        </pc:sldMkLst>
      </pc:sldChg>
      <pc:sldChg chg="del">
        <pc:chgData name="Peter Dorbell" userId="0175ab8343ec68a8" providerId="LiveId" clId="{6F9EE370-4973-4DCB-808B-31CD5259946B}" dt="2020-12-09T09:35:39.322" v="0" actId="47"/>
        <pc:sldMkLst>
          <pc:docMk/>
          <pc:sldMk cId="2443705784" sldId="274"/>
        </pc:sldMkLst>
      </pc:sldChg>
      <pc:sldChg chg="del">
        <pc:chgData name="Peter Dorbell" userId="0175ab8343ec68a8" providerId="LiveId" clId="{6F9EE370-4973-4DCB-808B-31CD5259946B}" dt="2020-12-09T09:35:39.322" v="0" actId="47"/>
        <pc:sldMkLst>
          <pc:docMk/>
          <pc:sldMk cId="0" sldId="275"/>
        </pc:sldMkLst>
      </pc:sldChg>
      <pc:sldChg chg="del">
        <pc:chgData name="Peter Dorbell" userId="0175ab8343ec68a8" providerId="LiveId" clId="{6F9EE370-4973-4DCB-808B-31CD5259946B}" dt="2020-12-09T09:35:39.322" v="0" actId="47"/>
        <pc:sldMkLst>
          <pc:docMk/>
          <pc:sldMk cId="784698502" sldId="277"/>
        </pc:sldMkLst>
      </pc:sldChg>
      <pc:sldChg chg="del">
        <pc:chgData name="Peter Dorbell" userId="0175ab8343ec68a8" providerId="LiveId" clId="{6F9EE370-4973-4DCB-808B-31CD5259946B}" dt="2020-12-09T09:35:39.322" v="0" actId="47"/>
        <pc:sldMkLst>
          <pc:docMk/>
          <pc:sldMk cId="0" sldId="283"/>
        </pc:sldMkLst>
      </pc:sldChg>
      <pc:sldChg chg="del">
        <pc:chgData name="Peter Dorbell" userId="0175ab8343ec68a8" providerId="LiveId" clId="{6F9EE370-4973-4DCB-808B-31CD5259946B}" dt="2020-12-09T09:35:39.322" v="0" actId="47"/>
        <pc:sldMkLst>
          <pc:docMk/>
          <pc:sldMk cId="0" sldId="284"/>
        </pc:sldMkLst>
      </pc:sldChg>
      <pc:sldChg chg="del">
        <pc:chgData name="Peter Dorbell" userId="0175ab8343ec68a8" providerId="LiveId" clId="{6F9EE370-4973-4DCB-808B-31CD5259946B}" dt="2020-12-09T09:35:39.322" v="0" actId="47"/>
        <pc:sldMkLst>
          <pc:docMk/>
          <pc:sldMk cId="0" sldId="285"/>
        </pc:sldMkLst>
      </pc:sldChg>
      <pc:sldChg chg="del">
        <pc:chgData name="Peter Dorbell" userId="0175ab8343ec68a8" providerId="LiveId" clId="{6F9EE370-4973-4DCB-808B-31CD5259946B}" dt="2020-12-09T09:35:39.322" v="0" actId="47"/>
        <pc:sldMkLst>
          <pc:docMk/>
          <pc:sldMk cId="0" sldId="286"/>
        </pc:sldMkLst>
      </pc:sldChg>
      <pc:sldChg chg="del">
        <pc:chgData name="Peter Dorbell" userId="0175ab8343ec68a8" providerId="LiveId" clId="{6F9EE370-4973-4DCB-808B-31CD5259946B}" dt="2020-12-09T09:35:39.322" v="0" actId="47"/>
        <pc:sldMkLst>
          <pc:docMk/>
          <pc:sldMk cId="0" sldId="287"/>
        </pc:sldMkLst>
      </pc:sldChg>
      <pc:sldChg chg="del">
        <pc:chgData name="Peter Dorbell" userId="0175ab8343ec68a8" providerId="LiveId" clId="{6F9EE370-4973-4DCB-808B-31CD5259946B}" dt="2020-12-09T09:35:39.322" v="0" actId="47"/>
        <pc:sldMkLst>
          <pc:docMk/>
          <pc:sldMk cId="0" sldId="288"/>
        </pc:sldMkLst>
      </pc:sldChg>
      <pc:sldChg chg="del">
        <pc:chgData name="Peter Dorbell" userId="0175ab8343ec68a8" providerId="LiveId" clId="{6F9EE370-4973-4DCB-808B-31CD5259946B}" dt="2020-12-09T09:35:39.322" v="0" actId="47"/>
        <pc:sldMkLst>
          <pc:docMk/>
          <pc:sldMk cId="0" sldId="289"/>
        </pc:sldMkLst>
      </pc:sldChg>
      <pc:sldChg chg="del">
        <pc:chgData name="Peter Dorbell" userId="0175ab8343ec68a8" providerId="LiveId" clId="{6F9EE370-4973-4DCB-808B-31CD5259946B}" dt="2020-12-09T09:35:39.322" v="0" actId="47"/>
        <pc:sldMkLst>
          <pc:docMk/>
          <pc:sldMk cId="0" sldId="291"/>
        </pc:sldMkLst>
      </pc:sldChg>
      <pc:sldChg chg="del">
        <pc:chgData name="Peter Dorbell" userId="0175ab8343ec68a8" providerId="LiveId" clId="{6F9EE370-4973-4DCB-808B-31CD5259946B}" dt="2020-12-09T09:35:39.322" v="0" actId="47"/>
        <pc:sldMkLst>
          <pc:docMk/>
          <pc:sldMk cId="0" sldId="292"/>
        </pc:sldMkLst>
      </pc:sldChg>
      <pc:sldChg chg="del">
        <pc:chgData name="Peter Dorbell" userId="0175ab8343ec68a8" providerId="LiveId" clId="{6F9EE370-4973-4DCB-808B-31CD5259946B}" dt="2020-12-09T09:35:39.322" v="0" actId="47"/>
        <pc:sldMkLst>
          <pc:docMk/>
          <pc:sldMk cId="0" sldId="293"/>
        </pc:sldMkLst>
      </pc:sldChg>
      <pc:sldChg chg="del">
        <pc:chgData name="Peter Dorbell" userId="0175ab8343ec68a8" providerId="LiveId" clId="{6F9EE370-4973-4DCB-808B-31CD5259946B}" dt="2020-12-09T09:35:39.322" v="0" actId="47"/>
        <pc:sldMkLst>
          <pc:docMk/>
          <pc:sldMk cId="0" sldId="294"/>
        </pc:sldMkLst>
      </pc:sldChg>
      <pc:sldChg chg="del">
        <pc:chgData name="Peter Dorbell" userId="0175ab8343ec68a8" providerId="LiveId" clId="{6F9EE370-4973-4DCB-808B-31CD5259946B}" dt="2020-12-09T09:35:39.322" v="0" actId="47"/>
        <pc:sldMkLst>
          <pc:docMk/>
          <pc:sldMk cId="0" sldId="295"/>
        </pc:sldMkLst>
      </pc:sldChg>
      <pc:sldChg chg="del">
        <pc:chgData name="Peter Dorbell" userId="0175ab8343ec68a8" providerId="LiveId" clId="{6F9EE370-4973-4DCB-808B-31CD5259946B}" dt="2020-12-09T09:35:39.322" v="0" actId="47"/>
        <pc:sldMkLst>
          <pc:docMk/>
          <pc:sldMk cId="0" sldId="296"/>
        </pc:sldMkLst>
      </pc:sldChg>
      <pc:sldChg chg="del">
        <pc:chgData name="Peter Dorbell" userId="0175ab8343ec68a8" providerId="LiveId" clId="{6F9EE370-4973-4DCB-808B-31CD5259946B}" dt="2020-12-09T09:35:39.322" v="0" actId="47"/>
        <pc:sldMkLst>
          <pc:docMk/>
          <pc:sldMk cId="614803504" sldId="297"/>
        </pc:sldMkLst>
      </pc:sldChg>
      <pc:sldChg chg="del">
        <pc:chgData name="Peter Dorbell" userId="0175ab8343ec68a8" providerId="LiveId" clId="{6F9EE370-4973-4DCB-808B-31CD5259946B}" dt="2020-12-09T09:35:39.322" v="0" actId="47"/>
        <pc:sldMkLst>
          <pc:docMk/>
          <pc:sldMk cId="1461706410" sldId="298"/>
        </pc:sldMkLst>
      </pc:sldChg>
      <pc:sldChg chg="del">
        <pc:chgData name="Peter Dorbell" userId="0175ab8343ec68a8" providerId="LiveId" clId="{6F9EE370-4973-4DCB-808B-31CD5259946B}" dt="2020-12-09T09:35:39.322" v="0" actId="47"/>
        <pc:sldMkLst>
          <pc:docMk/>
          <pc:sldMk cId="3902593262" sldId="299"/>
        </pc:sldMkLst>
      </pc:sldChg>
      <pc:sldChg chg="del">
        <pc:chgData name="Peter Dorbell" userId="0175ab8343ec68a8" providerId="LiveId" clId="{6F9EE370-4973-4DCB-808B-31CD5259946B}" dt="2020-12-09T09:35:39.322" v="0" actId="47"/>
        <pc:sldMkLst>
          <pc:docMk/>
          <pc:sldMk cId="3684790296" sldId="302"/>
        </pc:sldMkLst>
      </pc:sldChg>
      <pc:sldMasterChg chg="delSldLayout">
        <pc:chgData name="Peter Dorbell" userId="0175ab8343ec68a8" providerId="LiveId" clId="{6F9EE370-4973-4DCB-808B-31CD5259946B}" dt="2020-12-09T09:35:39.322" v="0" actId="47"/>
        <pc:sldMasterMkLst>
          <pc:docMk/>
          <pc:sldMasterMk cId="2238756850" sldId="2147483648"/>
        </pc:sldMasterMkLst>
        <pc:sldLayoutChg chg="del">
          <pc:chgData name="Peter Dorbell" userId="0175ab8343ec68a8" providerId="LiveId" clId="{6F9EE370-4973-4DCB-808B-31CD5259946B}" dt="2020-12-09T09:35:39.322" v="0" actId="47"/>
          <pc:sldLayoutMkLst>
            <pc:docMk/>
            <pc:sldMasterMk cId="2238756850" sldId="2147483648"/>
            <pc:sldLayoutMk cId="812379185"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1C57AE-9F0C-4DF5-A592-1E316F31C6EA}" type="datetimeFigureOut">
              <a:rPr lang="sv-SE" smtClean="0"/>
              <a:pPr/>
              <a:t>2020-12-09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48372D2-B874-4C52-90A4-8A5BEA47DCC7}" type="slidenum">
              <a:rPr lang="sv-SE" smtClean="0"/>
              <a:pPr/>
              <a:t>‹#›</a:t>
            </a:fld>
            <a:endParaRPr lang="sv-SE"/>
          </a:p>
        </p:txBody>
      </p:sp>
    </p:spTree>
    <p:extLst>
      <p:ext uri="{BB962C8B-B14F-4D97-AF65-F5344CB8AC3E}">
        <p14:creationId xmlns:p14="http://schemas.microsoft.com/office/powerpoint/2010/main" val="31716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Planeringen utförs i en omfattning som den tänkta flygningen kräver. Alla punkterna beaktas vid all flygning även i fältets närhet. De flesta incidenter inom motorflygning relateras till brister i ovanstående punkter.</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a:t>
            </a:fld>
            <a:endParaRPr lang="sv-SE"/>
          </a:p>
        </p:txBody>
      </p:sp>
    </p:spTree>
    <p:extLst>
      <p:ext uri="{BB962C8B-B14F-4D97-AF65-F5344CB8AC3E}">
        <p14:creationId xmlns:p14="http://schemas.microsoft.com/office/powerpoint/2010/main" val="2474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Flygplanet kan bli baktungt vid låg pilotvikt (EK) och mycket bränsle. Minsta pilotvikt enligt dataskylten i flygplanet är 70 kg</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12</a:t>
            </a:fld>
            <a:endParaRPr lang="sv-SE"/>
          </a:p>
        </p:txBody>
      </p:sp>
    </p:spTree>
    <p:extLst>
      <p:ext uri="{BB962C8B-B14F-4D97-AF65-F5344CB8AC3E}">
        <p14:creationId xmlns:p14="http://schemas.microsoft.com/office/powerpoint/2010/main" val="63070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Dataskylten i flygplanet sitter på mittkonsolens sid nära pilotens högra knä.</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13</a:t>
            </a:fld>
            <a:endParaRPr lang="sv-SE"/>
          </a:p>
        </p:txBody>
      </p:sp>
    </p:spTree>
    <p:extLst>
      <p:ext uri="{BB962C8B-B14F-4D97-AF65-F5344CB8AC3E}">
        <p14:creationId xmlns:p14="http://schemas.microsoft.com/office/powerpoint/2010/main" val="643721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lastdiagram. Bränsle och bagagevikt samt pilot och passagerarvikt läses av i förhållande till flygplanets grundtomvikt och tyngdpunktsläge. Tillåtet område är </a:t>
            </a:r>
            <a:r>
              <a:rPr lang="sv-SE" dirty="0" err="1"/>
              <a:t>grönmarkerat</a:t>
            </a:r>
            <a:r>
              <a:rPr lang="sv-SE" dirty="0"/>
              <a:t>.</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14</a:t>
            </a:fld>
            <a:endParaRPr lang="sv-SE"/>
          </a:p>
        </p:txBody>
      </p:sp>
    </p:spTree>
    <p:extLst>
      <p:ext uri="{BB962C8B-B14F-4D97-AF65-F5344CB8AC3E}">
        <p14:creationId xmlns:p14="http://schemas.microsoft.com/office/powerpoint/2010/main" val="245819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Nästa steg är driftfärdplanen.</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15</a:t>
            </a:fld>
            <a:endParaRPr lang="sv-SE"/>
          </a:p>
        </p:txBody>
      </p:sp>
    </p:spTree>
    <p:extLst>
      <p:ext uri="{BB962C8B-B14F-4D97-AF65-F5344CB8AC3E}">
        <p14:creationId xmlns:p14="http://schemas.microsoft.com/office/powerpoint/2010/main" val="80842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hjälp av karta och transportör görs navigationsberäkningar.</a:t>
            </a:r>
          </a:p>
          <a:p>
            <a:endParaRPr lang="sv-SE" dirty="0"/>
          </a:p>
        </p:txBody>
      </p:sp>
      <p:sp>
        <p:nvSpPr>
          <p:cNvPr id="4" name="Platshållare för bildnummer 3"/>
          <p:cNvSpPr>
            <a:spLocks noGrp="1"/>
          </p:cNvSpPr>
          <p:nvPr>
            <p:ph type="sldNum" sz="quarter" idx="5"/>
          </p:nvPr>
        </p:nvSpPr>
        <p:spPr/>
        <p:txBody>
          <a:bodyPr/>
          <a:lstStyle/>
          <a:p>
            <a:fld id="{248372D2-B874-4C52-90A4-8A5BEA47DCC7}" type="slidenum">
              <a:rPr lang="sv-SE" smtClean="0"/>
              <a:pPr/>
              <a:t>16</a:t>
            </a:fld>
            <a:endParaRPr lang="sv-SE"/>
          </a:p>
        </p:txBody>
      </p:sp>
    </p:spTree>
    <p:extLst>
      <p:ext uri="{BB962C8B-B14F-4D97-AF65-F5344CB8AC3E}">
        <p14:creationId xmlns:p14="http://schemas.microsoft.com/office/powerpoint/2010/main" val="145700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få fram färdvinkel på kartan läggs transportörens långa sida utmed färdlinjen. Gradtalet avläses mot en meridian på kartan.</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17</a:t>
            </a:fld>
            <a:endParaRPr lang="sv-SE"/>
          </a:p>
        </p:txBody>
      </p:sp>
    </p:spTree>
    <p:extLst>
      <p:ext uri="{BB962C8B-B14F-4D97-AF65-F5344CB8AC3E}">
        <p14:creationId xmlns:p14="http://schemas.microsoft.com/office/powerpoint/2010/main" val="1898986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exemplet planerar vi en flygning till Herrljunga och Timmele och tillbaka.</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18</a:t>
            </a:fld>
            <a:endParaRPr lang="sv-SE"/>
          </a:p>
        </p:txBody>
      </p:sp>
    </p:spTree>
    <p:extLst>
      <p:ext uri="{BB962C8B-B14F-4D97-AF65-F5344CB8AC3E}">
        <p14:creationId xmlns:p14="http://schemas.microsoft.com/office/powerpoint/2010/main" val="78967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Kurser, tider och sträckor förs in på lämplig driftfärdplansblankett</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23</a:t>
            </a:fld>
            <a:endParaRPr lang="sv-SE"/>
          </a:p>
        </p:txBody>
      </p:sp>
    </p:spTree>
    <p:extLst>
      <p:ext uri="{BB962C8B-B14F-4D97-AF65-F5344CB8AC3E}">
        <p14:creationId xmlns:p14="http://schemas.microsoft.com/office/powerpoint/2010/main" val="192750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Viktigaste punkterna för driftfärdplanen</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24</a:t>
            </a:fld>
            <a:endParaRPr lang="sv-SE"/>
          </a:p>
        </p:txBody>
      </p:sp>
    </p:spTree>
    <p:extLst>
      <p:ext uri="{BB962C8B-B14F-4D97-AF65-F5344CB8AC3E}">
        <p14:creationId xmlns:p14="http://schemas.microsoft.com/office/powerpoint/2010/main" val="50774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förenklad driftfärdplan</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25</a:t>
            </a:fld>
            <a:endParaRPr lang="sv-SE"/>
          </a:p>
        </p:txBody>
      </p:sp>
    </p:spTree>
    <p:extLst>
      <p:ext uri="{BB962C8B-B14F-4D97-AF65-F5344CB8AC3E}">
        <p14:creationId xmlns:p14="http://schemas.microsoft.com/office/powerpoint/2010/main" val="210179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följa länken till lfv.se får man tillgång till flygmeteorologisk information. </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3</a:t>
            </a:fld>
            <a:endParaRPr lang="sv-SE"/>
          </a:p>
        </p:txBody>
      </p:sp>
    </p:spTree>
    <p:extLst>
      <p:ext uri="{BB962C8B-B14F-4D97-AF65-F5344CB8AC3E}">
        <p14:creationId xmlns:p14="http://schemas.microsoft.com/office/powerpoint/2010/main" val="121763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Memorera vissa grundvärden.</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26</a:t>
            </a:fld>
            <a:endParaRPr lang="sv-SE"/>
          </a:p>
        </p:txBody>
      </p:sp>
    </p:spTree>
    <p:extLst>
      <p:ext uri="{BB962C8B-B14F-4D97-AF65-F5344CB8AC3E}">
        <p14:creationId xmlns:p14="http://schemas.microsoft.com/office/powerpoint/2010/main" val="564508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Saker som behövs vid navigationsförberedelser</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27</a:t>
            </a:fld>
            <a:endParaRPr lang="sv-SE"/>
          </a:p>
        </p:txBody>
      </p:sp>
    </p:spTree>
    <p:extLst>
      <p:ext uri="{BB962C8B-B14F-4D97-AF65-F5344CB8AC3E}">
        <p14:creationId xmlns:p14="http://schemas.microsoft.com/office/powerpoint/2010/main" val="222900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svag vind och korta avstånd är vindens påverkan inte så stor. Om man vill göra en noggrann planering och vid flygning över större avstånd görs en beräkning av vindens påverkan. Rätta farter ger mer exakt flygtid och bränsleförbrukning för delsträckorna.</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28</a:t>
            </a:fld>
            <a:endParaRPr lang="sv-SE"/>
          </a:p>
        </p:txBody>
      </p:sp>
    </p:spTree>
    <p:extLst>
      <p:ext uri="{BB962C8B-B14F-4D97-AF65-F5344CB8AC3E}">
        <p14:creationId xmlns:p14="http://schemas.microsoft.com/office/powerpoint/2010/main" val="236918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vindtriangel</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30</a:t>
            </a:fld>
            <a:endParaRPr lang="sv-SE"/>
          </a:p>
        </p:txBody>
      </p:sp>
    </p:spTree>
    <p:extLst>
      <p:ext uri="{BB962C8B-B14F-4D97-AF65-F5344CB8AC3E}">
        <p14:creationId xmlns:p14="http://schemas.microsoft.com/office/powerpoint/2010/main" val="405405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Längderna på strecken motsvarar hastigheter</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31</a:t>
            </a:fld>
            <a:endParaRPr lang="sv-SE"/>
          </a:p>
        </p:txBody>
      </p:sp>
    </p:spTree>
    <p:extLst>
      <p:ext uri="{BB962C8B-B14F-4D97-AF65-F5344CB8AC3E}">
        <p14:creationId xmlns:p14="http://schemas.microsoft.com/office/powerpoint/2010/main" val="2389443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Kartpreparering underlättar navigeringen. Fundera på hur kartan skall vikas för att förenkla under flygning. För anteckningar och driftfärdplan är storlek </a:t>
            </a:r>
            <a:r>
              <a:rPr lang="sv-SE"/>
              <a:t>A5 hanterbart</a:t>
            </a:r>
            <a:endParaRPr lang="sv-SE" dirty="0"/>
          </a:p>
        </p:txBody>
      </p:sp>
      <p:sp>
        <p:nvSpPr>
          <p:cNvPr id="4" name="Platshållare för bildnummer 3"/>
          <p:cNvSpPr>
            <a:spLocks noGrp="1"/>
          </p:cNvSpPr>
          <p:nvPr>
            <p:ph type="sldNum" sz="quarter" idx="5"/>
          </p:nvPr>
        </p:nvSpPr>
        <p:spPr/>
        <p:txBody>
          <a:bodyPr/>
          <a:lstStyle/>
          <a:p>
            <a:fld id="{248372D2-B874-4C52-90A4-8A5BEA47DCC7}" type="slidenum">
              <a:rPr lang="sv-SE" smtClean="0"/>
              <a:pPr/>
              <a:t>33</a:t>
            </a:fld>
            <a:endParaRPr lang="sv-SE"/>
          </a:p>
        </p:txBody>
      </p:sp>
    </p:spTree>
    <p:extLst>
      <p:ext uri="{BB962C8B-B14F-4D97-AF65-F5344CB8AC3E}">
        <p14:creationId xmlns:p14="http://schemas.microsoft.com/office/powerpoint/2010/main" val="418565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aktuell daggpunkt och temperatur ligger nära varandra finns risk för dimma eller molnbildning. Relativ fuktighet är också intressant för att bedöma risken för siktförsämringar.</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4</a:t>
            </a:fld>
            <a:endParaRPr lang="sv-SE"/>
          </a:p>
        </p:txBody>
      </p:sp>
    </p:spTree>
    <p:extLst>
      <p:ext uri="{BB962C8B-B14F-4D97-AF65-F5344CB8AC3E}">
        <p14:creationId xmlns:p14="http://schemas.microsoft.com/office/powerpoint/2010/main" val="287983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Nästa steg är bränsleplanering</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6</a:t>
            </a:fld>
            <a:endParaRPr lang="sv-SE"/>
          </a:p>
        </p:txBody>
      </p:sp>
    </p:spTree>
    <p:extLst>
      <p:ext uri="{BB962C8B-B14F-4D97-AF65-F5344CB8AC3E}">
        <p14:creationId xmlns:p14="http://schemas.microsoft.com/office/powerpoint/2010/main" val="189375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totala bränslemängden som kan nyttjas framgår av flyghandboken. För SE-UOP är det 77 liter bränsle som kan användas.</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7</a:t>
            </a:fld>
            <a:endParaRPr lang="sv-SE"/>
          </a:p>
        </p:txBody>
      </p:sp>
    </p:spTree>
    <p:extLst>
      <p:ext uri="{BB962C8B-B14F-4D97-AF65-F5344CB8AC3E}">
        <p14:creationId xmlns:p14="http://schemas.microsoft.com/office/powerpoint/2010/main" val="106545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Flyghandboken anger bränsleförbrukning för olika propellervarv och </a:t>
            </a:r>
            <a:r>
              <a:rPr lang="sv-SE" dirty="0" err="1"/>
              <a:t>ingastryck</a:t>
            </a:r>
            <a:r>
              <a:rPr lang="sv-SE" dirty="0"/>
              <a:t>. Hastighet och räckvidd anges också. Efter många års användning av SE-UOP rekommenderar vi 2100 rpm, </a:t>
            </a:r>
            <a:r>
              <a:rPr lang="sv-SE" dirty="0" err="1"/>
              <a:t>ingastryck</a:t>
            </a:r>
            <a:r>
              <a:rPr lang="sv-SE" dirty="0"/>
              <a:t> 22. Det ger en marschfart på ca 150 km/h och en snittförbrukning på ca 18 liter/timma.</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8</a:t>
            </a:fld>
            <a:endParaRPr lang="sv-SE"/>
          </a:p>
        </p:txBody>
      </p:sp>
    </p:spTree>
    <p:extLst>
      <p:ext uri="{BB962C8B-B14F-4D97-AF65-F5344CB8AC3E}">
        <p14:creationId xmlns:p14="http://schemas.microsoft.com/office/powerpoint/2010/main" val="239051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bränslekalkylen ingår flera delar</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9</a:t>
            </a:fld>
            <a:endParaRPr lang="sv-SE"/>
          </a:p>
        </p:txBody>
      </p:sp>
    </p:spTree>
    <p:extLst>
      <p:ext uri="{BB962C8B-B14F-4D97-AF65-F5344CB8AC3E}">
        <p14:creationId xmlns:p14="http://schemas.microsoft.com/office/powerpoint/2010/main" val="203365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Nästa steg är vikt och balans</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10</a:t>
            </a:fld>
            <a:endParaRPr lang="sv-SE"/>
          </a:p>
        </p:txBody>
      </p:sp>
    </p:spTree>
    <p:extLst>
      <p:ext uri="{BB962C8B-B14F-4D97-AF65-F5344CB8AC3E}">
        <p14:creationId xmlns:p14="http://schemas.microsoft.com/office/powerpoint/2010/main" val="39284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Handboken anger hur flygplanet får lastas men det är alltid flygplanindividens vägningsprotokoll som man utgår från.</a:t>
            </a:r>
          </a:p>
        </p:txBody>
      </p:sp>
      <p:sp>
        <p:nvSpPr>
          <p:cNvPr id="4" name="Platshållare för bildnummer 3"/>
          <p:cNvSpPr>
            <a:spLocks noGrp="1"/>
          </p:cNvSpPr>
          <p:nvPr>
            <p:ph type="sldNum" sz="quarter" idx="5"/>
          </p:nvPr>
        </p:nvSpPr>
        <p:spPr/>
        <p:txBody>
          <a:bodyPr/>
          <a:lstStyle/>
          <a:p>
            <a:fld id="{248372D2-B874-4C52-90A4-8A5BEA47DCC7}" type="slidenum">
              <a:rPr lang="sv-SE" smtClean="0"/>
              <a:pPr/>
              <a:t>11</a:t>
            </a:fld>
            <a:endParaRPr lang="sv-SE"/>
          </a:p>
        </p:txBody>
      </p:sp>
    </p:spTree>
    <p:extLst>
      <p:ext uri="{BB962C8B-B14F-4D97-AF65-F5344CB8AC3E}">
        <p14:creationId xmlns:p14="http://schemas.microsoft.com/office/powerpoint/2010/main" val="111613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283551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121466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337765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140974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158912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33239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218531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9852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101693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204144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AC536D7-5677-4FEA-B41A-F6A331F686F9}" type="datetimeFigureOut">
              <a:rPr lang="sv-SE" smtClean="0"/>
              <a:pPr/>
              <a:t>2020-12-09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FD7BAA-909B-4717-84AE-50E75E398C97}" type="slidenum">
              <a:rPr lang="sv-SE" smtClean="0"/>
              <a:pPr/>
              <a:t>‹#›</a:t>
            </a:fld>
            <a:endParaRPr lang="sv-SE"/>
          </a:p>
        </p:txBody>
      </p:sp>
    </p:spTree>
    <p:extLst>
      <p:ext uri="{BB962C8B-B14F-4D97-AF65-F5344CB8AC3E}">
        <p14:creationId xmlns:p14="http://schemas.microsoft.com/office/powerpoint/2010/main" val="335066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36D7-5677-4FEA-B41A-F6A331F686F9}" type="datetimeFigureOut">
              <a:rPr lang="sv-SE" smtClean="0"/>
              <a:pPr/>
              <a:t>2020-12-09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D7BAA-909B-4717-84AE-50E75E398C97}" type="slidenum">
              <a:rPr lang="sv-SE" smtClean="0"/>
              <a:pPr/>
              <a:t>‹#›</a:t>
            </a:fld>
            <a:endParaRPr lang="sv-SE"/>
          </a:p>
        </p:txBody>
      </p:sp>
    </p:spTree>
    <p:extLst>
      <p:ext uri="{BB962C8B-B14F-4D97-AF65-F5344CB8AC3E}">
        <p14:creationId xmlns:p14="http://schemas.microsoft.com/office/powerpoint/2010/main" val="2238756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fv.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TMG - Teori</a:t>
            </a:r>
          </a:p>
        </p:txBody>
      </p:sp>
      <p:sp>
        <p:nvSpPr>
          <p:cNvPr id="5" name="Platshållare för innehåll 4"/>
          <p:cNvSpPr>
            <a:spLocks noGrp="1"/>
          </p:cNvSpPr>
          <p:nvPr>
            <p:ph idx="1"/>
          </p:nvPr>
        </p:nvSpPr>
        <p:spPr/>
        <p:txBody>
          <a:bodyPr/>
          <a:lstStyle/>
          <a:p>
            <a:r>
              <a:rPr lang="sv-SE" dirty="0"/>
              <a:t>Planering</a:t>
            </a:r>
          </a:p>
          <a:p>
            <a:r>
              <a:rPr lang="sv-SE" dirty="0"/>
              <a:t>Driftfärdplan, navigationsberäkningar</a:t>
            </a:r>
          </a:p>
          <a:p>
            <a:r>
              <a:rPr lang="sv-SE" dirty="0"/>
              <a:t>ATS-Färdplan (Air </a:t>
            </a:r>
            <a:r>
              <a:rPr lang="sv-SE" dirty="0" err="1"/>
              <a:t>Traffic</a:t>
            </a:r>
            <a:r>
              <a:rPr lang="sv-SE" dirty="0"/>
              <a:t> Services)</a:t>
            </a:r>
          </a:p>
          <a:p>
            <a:r>
              <a:rPr lang="sv-SE" dirty="0" err="1"/>
              <a:t>Utelandningar</a:t>
            </a:r>
            <a:endParaRPr lang="sv-SE" dirty="0"/>
          </a:p>
          <a:p>
            <a:r>
              <a:rPr lang="sv-SE" dirty="0"/>
              <a:t>Bestämmelser</a:t>
            </a:r>
          </a:p>
          <a:p>
            <a:r>
              <a:rPr lang="sv-SE" dirty="0"/>
              <a:t>Flyghandbok</a:t>
            </a:r>
          </a:p>
          <a:p>
            <a:r>
              <a:rPr lang="sv-SE" dirty="0"/>
              <a:t>Radiokommunikation</a:t>
            </a:r>
          </a:p>
        </p:txBody>
      </p:sp>
    </p:spTree>
    <p:extLst>
      <p:ext uri="{BB962C8B-B14F-4D97-AF65-F5344CB8AC3E}">
        <p14:creationId xmlns:p14="http://schemas.microsoft.com/office/powerpoint/2010/main" val="368479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TMG - Teori</a:t>
            </a:r>
          </a:p>
        </p:txBody>
      </p:sp>
      <p:sp>
        <p:nvSpPr>
          <p:cNvPr id="5" name="Platshållare för innehåll 4"/>
          <p:cNvSpPr>
            <a:spLocks noGrp="1"/>
          </p:cNvSpPr>
          <p:nvPr>
            <p:ph idx="1"/>
          </p:nvPr>
        </p:nvSpPr>
        <p:spPr/>
        <p:txBody>
          <a:bodyPr/>
          <a:lstStyle/>
          <a:p>
            <a:pPr>
              <a:buNone/>
            </a:pPr>
            <a:r>
              <a:rPr lang="sv-SE" sz="4000" dirty="0"/>
              <a:t>Planering:</a:t>
            </a:r>
          </a:p>
          <a:p>
            <a:pPr>
              <a:buNone/>
            </a:pPr>
            <a:r>
              <a:rPr lang="sv-SE" dirty="0"/>
              <a:t>Vikt och balans</a:t>
            </a:r>
          </a:p>
          <a:p>
            <a:pPr>
              <a:buNone/>
            </a:pPr>
            <a:r>
              <a:rPr lang="sv-SE" dirty="0"/>
              <a:t>Flygplanet luftvärdigt</a:t>
            </a:r>
          </a:p>
          <a:p>
            <a:pPr>
              <a:buNone/>
            </a:pPr>
            <a:r>
              <a:rPr lang="sv-SE" dirty="0"/>
              <a:t>Piloten behörig</a:t>
            </a:r>
          </a:p>
        </p:txBody>
      </p:sp>
    </p:spTree>
    <p:extLst>
      <p:ext uri="{BB962C8B-B14F-4D97-AF65-F5344CB8AC3E}">
        <p14:creationId xmlns:p14="http://schemas.microsoft.com/office/powerpoint/2010/main" val="336974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3B1EF-FDAC-4346-A07F-807C412DBA8F}"/>
              </a:ext>
            </a:extLst>
          </p:cNvPr>
          <p:cNvSpPr>
            <a:spLocks noGrp="1"/>
          </p:cNvSpPr>
          <p:nvPr>
            <p:ph type="title"/>
          </p:nvPr>
        </p:nvSpPr>
        <p:spPr/>
        <p:txBody>
          <a:bodyPr/>
          <a:lstStyle/>
          <a:p>
            <a:r>
              <a:rPr lang="sv-SE" dirty="0"/>
              <a:t>Vikt och balans</a:t>
            </a:r>
          </a:p>
        </p:txBody>
      </p:sp>
      <p:sp>
        <p:nvSpPr>
          <p:cNvPr id="3" name="Platshållare för innehåll 2">
            <a:extLst>
              <a:ext uri="{FF2B5EF4-FFF2-40B4-BE49-F238E27FC236}">
                <a16:creationId xmlns:a16="http://schemas.microsoft.com/office/drawing/2014/main" id="{D0E8E0F5-AE0F-42EE-B708-78700DD28E49}"/>
              </a:ext>
            </a:extLst>
          </p:cNvPr>
          <p:cNvSpPr>
            <a:spLocks noGrp="1"/>
          </p:cNvSpPr>
          <p:nvPr>
            <p:ph idx="1"/>
          </p:nvPr>
        </p:nvSpPr>
        <p:spPr/>
        <p:txBody>
          <a:bodyPr>
            <a:noAutofit/>
          </a:bodyPr>
          <a:lstStyle/>
          <a:p>
            <a:pPr marL="0" indent="0">
              <a:buNone/>
            </a:pPr>
            <a:r>
              <a:rPr lang="sv-SE" sz="2000" dirty="0"/>
              <a:t>2.6 MASS (WEIGHT)</a:t>
            </a:r>
          </a:p>
          <a:p>
            <a:pPr marL="0" indent="0">
              <a:buNone/>
            </a:pPr>
            <a:r>
              <a:rPr lang="sv-SE" sz="2000" dirty="0"/>
              <a:t>Maximum </a:t>
            </a:r>
            <a:r>
              <a:rPr lang="sv-SE" sz="2000" dirty="0" err="1"/>
              <a:t>take</a:t>
            </a:r>
            <a:r>
              <a:rPr lang="sv-SE" sz="2000" dirty="0"/>
              <a:t>-off </a:t>
            </a:r>
            <a:r>
              <a:rPr lang="sv-SE" sz="2000" dirty="0" err="1"/>
              <a:t>mass</a:t>
            </a:r>
            <a:r>
              <a:rPr lang="sv-SE" sz="2000" dirty="0"/>
              <a:t>	770 kg (1698 Ib)</a:t>
            </a:r>
          </a:p>
          <a:p>
            <a:pPr marL="0" indent="0">
              <a:buNone/>
            </a:pPr>
            <a:r>
              <a:rPr lang="sv-SE" sz="2000" dirty="0"/>
              <a:t>Maximum </a:t>
            </a:r>
            <a:r>
              <a:rPr lang="sv-SE" sz="2000" dirty="0" err="1"/>
              <a:t>landing</a:t>
            </a:r>
            <a:r>
              <a:rPr lang="sv-SE" sz="2000" dirty="0"/>
              <a:t> </a:t>
            </a:r>
            <a:r>
              <a:rPr lang="sv-SE" sz="2000" dirty="0" err="1"/>
              <a:t>mass</a:t>
            </a:r>
            <a:r>
              <a:rPr lang="sv-SE" sz="2000" dirty="0"/>
              <a:t>	770 kg (1698 Ib)</a:t>
            </a:r>
          </a:p>
          <a:p>
            <a:pPr marL="0" indent="0">
              <a:buNone/>
            </a:pPr>
            <a:r>
              <a:rPr lang="sv-SE" sz="2000" dirty="0"/>
              <a:t>Maximum </a:t>
            </a:r>
            <a:r>
              <a:rPr lang="sv-SE" sz="2000" dirty="0" err="1"/>
              <a:t>mass</a:t>
            </a:r>
            <a:r>
              <a:rPr lang="sv-SE" sz="2000" dirty="0"/>
              <a:t> </a:t>
            </a:r>
            <a:r>
              <a:rPr lang="sv-SE" sz="2000" dirty="0" err="1"/>
              <a:t>of</a:t>
            </a:r>
            <a:r>
              <a:rPr lang="sv-SE" sz="2000" dirty="0"/>
              <a:t> all non-</a:t>
            </a:r>
            <a:r>
              <a:rPr lang="sv-SE" sz="2000" dirty="0" err="1"/>
              <a:t>lifting</a:t>
            </a:r>
            <a:r>
              <a:rPr lang="sv-SE" sz="2000" dirty="0"/>
              <a:t> parts 610 kg (1345 Ib)</a:t>
            </a:r>
          </a:p>
          <a:p>
            <a:pPr marL="0" indent="0">
              <a:buNone/>
            </a:pPr>
            <a:r>
              <a:rPr lang="sv-SE" sz="2000" dirty="0"/>
              <a:t>Maximum </a:t>
            </a:r>
            <a:r>
              <a:rPr lang="sv-SE" sz="2000" dirty="0" err="1"/>
              <a:t>mass</a:t>
            </a:r>
            <a:r>
              <a:rPr lang="sv-SE" sz="2000" dirty="0"/>
              <a:t> in </a:t>
            </a:r>
            <a:r>
              <a:rPr lang="sv-SE" sz="2000" dirty="0" err="1"/>
              <a:t>baggage</a:t>
            </a:r>
            <a:r>
              <a:rPr lang="sv-SE" sz="2000" dirty="0"/>
              <a:t> </a:t>
            </a:r>
            <a:r>
              <a:rPr lang="sv-SE" sz="2000" dirty="0" err="1"/>
              <a:t>compartment</a:t>
            </a:r>
            <a:r>
              <a:rPr lang="sv-SE" sz="2000" dirty="0"/>
              <a:t> . . . . . . . . . . . . . . .. . 12 kg (26 Ib)</a:t>
            </a:r>
          </a:p>
          <a:p>
            <a:pPr marL="0" indent="0">
              <a:buNone/>
            </a:pPr>
            <a:r>
              <a:rPr lang="sv-SE" sz="2000" dirty="0"/>
              <a:t>Maximum </a:t>
            </a:r>
            <a:r>
              <a:rPr lang="sv-SE" sz="2000" dirty="0" err="1"/>
              <a:t>useful</a:t>
            </a:r>
            <a:r>
              <a:rPr lang="sv-SE" sz="2000" dirty="0"/>
              <a:t> </a:t>
            </a:r>
            <a:r>
              <a:rPr lang="sv-SE" sz="2000" dirty="0" err="1"/>
              <a:t>load</a:t>
            </a:r>
            <a:r>
              <a:rPr lang="sv-SE" sz="2000" dirty="0"/>
              <a:t> (</a:t>
            </a:r>
            <a:r>
              <a:rPr lang="sv-SE" sz="2000" dirty="0" err="1"/>
              <a:t>including</a:t>
            </a:r>
            <a:r>
              <a:rPr lang="sv-SE" sz="2000" dirty="0"/>
              <a:t> </a:t>
            </a:r>
            <a:r>
              <a:rPr lang="sv-SE" sz="2000" dirty="0" err="1"/>
              <a:t>fuel</a:t>
            </a:r>
            <a:r>
              <a:rPr lang="sv-SE" sz="2000" dirty="0"/>
              <a:t>) . </a:t>
            </a:r>
            <a:r>
              <a:rPr lang="sv-SE" sz="2000" dirty="0" err="1"/>
              <a:t>see</a:t>
            </a:r>
            <a:r>
              <a:rPr lang="sv-SE" sz="2000" dirty="0"/>
              <a:t> </a:t>
            </a:r>
            <a:r>
              <a:rPr lang="sv-SE" sz="2000" dirty="0" err="1"/>
              <a:t>Mass</a:t>
            </a:r>
            <a:r>
              <a:rPr lang="sv-SE" sz="2000" dirty="0"/>
              <a:t> &amp; </a:t>
            </a:r>
            <a:r>
              <a:rPr lang="sv-SE" sz="2000" dirty="0" err="1"/>
              <a:t>Balance</a:t>
            </a:r>
            <a:r>
              <a:rPr lang="sv-SE" sz="2000" dirty="0"/>
              <a:t> Form, page 6-5 f</a:t>
            </a:r>
          </a:p>
          <a:p>
            <a:pPr marL="0" indent="0">
              <a:buNone/>
            </a:pPr>
            <a:r>
              <a:rPr lang="sv-SE" sz="2000" dirty="0"/>
              <a:t>Maximum </a:t>
            </a:r>
            <a:r>
              <a:rPr lang="sv-SE" sz="2000" dirty="0" err="1"/>
              <a:t>useful</a:t>
            </a:r>
            <a:r>
              <a:rPr lang="sv-SE" sz="2000" dirty="0"/>
              <a:t> </a:t>
            </a:r>
            <a:r>
              <a:rPr lang="sv-SE" sz="2000" dirty="0" err="1"/>
              <a:t>load</a:t>
            </a:r>
            <a:r>
              <a:rPr lang="sv-SE" sz="2000" dirty="0"/>
              <a:t> on right </a:t>
            </a:r>
            <a:r>
              <a:rPr lang="sv-SE" sz="2000" dirty="0" err="1"/>
              <a:t>seat</a:t>
            </a:r>
            <a:r>
              <a:rPr lang="sv-SE" sz="2000" dirty="0"/>
              <a:t> . . . 110 kg (243 Ib)</a:t>
            </a:r>
          </a:p>
          <a:p>
            <a:pPr marL="0" indent="0">
              <a:buNone/>
            </a:pPr>
            <a:r>
              <a:rPr lang="sv-SE" sz="2000" dirty="0"/>
              <a:t>Maximum </a:t>
            </a:r>
            <a:r>
              <a:rPr lang="sv-SE" sz="2000" dirty="0" err="1"/>
              <a:t>useful</a:t>
            </a:r>
            <a:r>
              <a:rPr lang="sv-SE" sz="2000" dirty="0"/>
              <a:t> </a:t>
            </a:r>
            <a:r>
              <a:rPr lang="sv-SE" sz="2000" dirty="0" err="1"/>
              <a:t>load</a:t>
            </a:r>
            <a:r>
              <a:rPr lang="sv-SE" sz="2000" dirty="0"/>
              <a:t> on </a:t>
            </a:r>
            <a:r>
              <a:rPr lang="sv-SE" sz="2000" dirty="0" err="1"/>
              <a:t>left</a:t>
            </a:r>
            <a:r>
              <a:rPr lang="sv-SE" sz="2000" dirty="0"/>
              <a:t> </a:t>
            </a:r>
            <a:r>
              <a:rPr lang="sv-SE" sz="2000" dirty="0" err="1"/>
              <a:t>seat</a:t>
            </a:r>
            <a:r>
              <a:rPr lang="sv-SE" sz="2000" dirty="0"/>
              <a:t> . . ... 110 kg (243 Ib</a:t>
            </a:r>
          </a:p>
          <a:p>
            <a:pPr marL="0" indent="0">
              <a:buNone/>
            </a:pPr>
            <a:endParaRPr lang="sv-SE" sz="2000" dirty="0"/>
          </a:p>
          <a:p>
            <a:pPr marL="0" indent="0">
              <a:buNone/>
            </a:pPr>
            <a:r>
              <a:rPr lang="sv-SE" sz="2400" dirty="0"/>
              <a:t>Använd gällande vägningsprotokoll samt lastplan</a:t>
            </a:r>
          </a:p>
          <a:p>
            <a:pPr marL="0" indent="0">
              <a:buNone/>
            </a:pPr>
            <a:r>
              <a:rPr lang="sv-SE" sz="2400" dirty="0"/>
              <a:t>Skylt i flygplanet</a:t>
            </a:r>
          </a:p>
        </p:txBody>
      </p:sp>
    </p:spTree>
    <p:extLst>
      <p:ext uri="{BB962C8B-B14F-4D97-AF65-F5344CB8AC3E}">
        <p14:creationId xmlns:p14="http://schemas.microsoft.com/office/powerpoint/2010/main" val="235351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5173F-6A9F-4095-B9BD-F1465A79FE56}"/>
              </a:ext>
            </a:extLst>
          </p:cNvPr>
          <p:cNvSpPr>
            <a:spLocks noGrp="1"/>
          </p:cNvSpPr>
          <p:nvPr>
            <p:ph type="title"/>
          </p:nvPr>
        </p:nvSpPr>
        <p:spPr/>
        <p:txBody>
          <a:bodyPr/>
          <a:lstStyle/>
          <a:p>
            <a:r>
              <a:rPr lang="sv-SE" dirty="0"/>
              <a:t>Vikt och balans</a:t>
            </a:r>
          </a:p>
        </p:txBody>
      </p:sp>
      <p:sp>
        <p:nvSpPr>
          <p:cNvPr id="3" name="Platshållare för innehåll 2">
            <a:extLst>
              <a:ext uri="{FF2B5EF4-FFF2-40B4-BE49-F238E27FC236}">
                <a16:creationId xmlns:a16="http://schemas.microsoft.com/office/drawing/2014/main" id="{697A1D5F-133E-4F8F-81BF-3F76F575ED43}"/>
              </a:ext>
            </a:extLst>
          </p:cNvPr>
          <p:cNvSpPr>
            <a:spLocks noGrp="1"/>
          </p:cNvSpPr>
          <p:nvPr>
            <p:ph idx="1"/>
          </p:nvPr>
        </p:nvSpPr>
        <p:spPr/>
        <p:txBody>
          <a:bodyPr>
            <a:normAutofit/>
          </a:bodyPr>
          <a:lstStyle/>
          <a:p>
            <a:pPr marL="0" indent="0">
              <a:buNone/>
            </a:pPr>
            <a:r>
              <a:rPr lang="en-US" sz="2400" dirty="0"/>
              <a:t>NOTE Pilots with a mass (a weight) between 55 kg (121 </a:t>
            </a:r>
            <a:r>
              <a:rPr lang="en-US" sz="2400" dirty="0" err="1"/>
              <a:t>Ib</a:t>
            </a:r>
            <a:r>
              <a:rPr lang="en-US" sz="2400" dirty="0"/>
              <a:t>) and the minimum useful load on the seats must install a trim weight in the case of solo flights.</a:t>
            </a:r>
          </a:p>
          <a:p>
            <a:pPr marL="0" indent="0">
              <a:buNone/>
            </a:pPr>
            <a:endParaRPr lang="en-US" sz="2400" dirty="0"/>
          </a:p>
          <a:p>
            <a:pPr marL="0" indent="0">
              <a:buNone/>
            </a:pPr>
            <a:endParaRPr lang="en-US" sz="2400" dirty="0"/>
          </a:p>
          <a:p>
            <a:pPr marL="0" indent="0">
              <a:buNone/>
            </a:pPr>
            <a:r>
              <a:rPr lang="sv-SE" sz="2400" dirty="0"/>
              <a:t>Använd gällande vägningsprotokoll samt lastplan</a:t>
            </a:r>
          </a:p>
          <a:p>
            <a:pPr marL="0" indent="0">
              <a:buNone/>
            </a:pPr>
            <a:r>
              <a:rPr lang="sv-SE" sz="2400" dirty="0"/>
              <a:t>Skylt i flygplanet</a:t>
            </a:r>
          </a:p>
          <a:p>
            <a:pPr marL="0" indent="0">
              <a:buNone/>
            </a:pPr>
            <a:endParaRPr lang="en-US" sz="2400" dirty="0"/>
          </a:p>
          <a:p>
            <a:pPr marL="0" indent="0">
              <a:buNone/>
            </a:pPr>
            <a:endParaRPr lang="sv-SE" sz="2400" dirty="0"/>
          </a:p>
        </p:txBody>
      </p:sp>
    </p:spTree>
    <p:extLst>
      <p:ext uri="{BB962C8B-B14F-4D97-AF65-F5344CB8AC3E}">
        <p14:creationId xmlns:p14="http://schemas.microsoft.com/office/powerpoint/2010/main" val="384588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CB06ADCE-0D94-44FB-9014-63B48168C9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91017" y="68263"/>
            <a:ext cx="8961966" cy="6721475"/>
          </a:xfrm>
          <a:noFill/>
        </p:spPr>
      </p:pic>
    </p:spTree>
    <p:extLst>
      <p:ext uri="{BB962C8B-B14F-4D97-AF65-F5344CB8AC3E}">
        <p14:creationId xmlns:p14="http://schemas.microsoft.com/office/powerpoint/2010/main" val="332150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2885358-36E4-44F7-995E-0D46D5EEFB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88" y="684075"/>
            <a:ext cx="8963025" cy="5489851"/>
          </a:xfrm>
          <a:noFill/>
        </p:spPr>
      </p:pic>
      <p:sp>
        <p:nvSpPr>
          <p:cNvPr id="4" name="Frihandsfigur: Form 3">
            <a:extLst>
              <a:ext uri="{FF2B5EF4-FFF2-40B4-BE49-F238E27FC236}">
                <a16:creationId xmlns:a16="http://schemas.microsoft.com/office/drawing/2014/main" id="{9BB2C1A9-D1FC-4F2A-9A02-419125154537}"/>
              </a:ext>
            </a:extLst>
          </p:cNvPr>
          <p:cNvSpPr/>
          <p:nvPr/>
        </p:nvSpPr>
        <p:spPr>
          <a:xfrm>
            <a:off x="2185639" y="2720898"/>
            <a:ext cx="3512634" cy="1918009"/>
          </a:xfrm>
          <a:custGeom>
            <a:avLst/>
            <a:gdLst>
              <a:gd name="connsiteX0" fmla="*/ 1260088 w 3512634"/>
              <a:gd name="connsiteY0" fmla="*/ 44604 h 1918009"/>
              <a:gd name="connsiteX1" fmla="*/ 0 w 3512634"/>
              <a:gd name="connsiteY1" fmla="*/ 925551 h 1918009"/>
              <a:gd name="connsiteX2" fmla="*/ 11151 w 3512634"/>
              <a:gd name="connsiteY2" fmla="*/ 1906858 h 1918009"/>
              <a:gd name="connsiteX3" fmla="*/ 3512634 w 3512634"/>
              <a:gd name="connsiteY3" fmla="*/ 1918009 h 1918009"/>
              <a:gd name="connsiteX4" fmla="*/ 1583473 w 3512634"/>
              <a:gd name="connsiteY4" fmla="*/ 0 h 1918009"/>
              <a:gd name="connsiteX5" fmla="*/ 1260088 w 3512634"/>
              <a:gd name="connsiteY5" fmla="*/ 44604 h 191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34" h="1918009">
                <a:moveTo>
                  <a:pt x="1260088" y="44604"/>
                </a:moveTo>
                <a:lnTo>
                  <a:pt x="0" y="925551"/>
                </a:lnTo>
                <a:lnTo>
                  <a:pt x="11151" y="1906858"/>
                </a:lnTo>
                <a:lnTo>
                  <a:pt x="3512634" y="1918009"/>
                </a:lnTo>
                <a:lnTo>
                  <a:pt x="1583473" y="0"/>
                </a:lnTo>
                <a:lnTo>
                  <a:pt x="1260088" y="44604"/>
                </a:lnTo>
                <a:close/>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4628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TMG - Teori</a:t>
            </a:r>
          </a:p>
        </p:txBody>
      </p:sp>
      <p:sp>
        <p:nvSpPr>
          <p:cNvPr id="5" name="Platshållare för innehåll 4"/>
          <p:cNvSpPr>
            <a:spLocks noGrp="1"/>
          </p:cNvSpPr>
          <p:nvPr>
            <p:ph idx="1"/>
          </p:nvPr>
        </p:nvSpPr>
        <p:spPr/>
        <p:txBody>
          <a:bodyPr/>
          <a:lstStyle/>
          <a:p>
            <a:pPr>
              <a:buNone/>
            </a:pPr>
            <a:r>
              <a:rPr lang="sv-SE" dirty="0"/>
              <a:t>Planering</a:t>
            </a:r>
          </a:p>
          <a:p>
            <a:pPr>
              <a:buNone/>
            </a:pPr>
            <a:r>
              <a:rPr lang="sv-SE" sz="4000" dirty="0"/>
              <a:t>Driftfärdplan, navigationsberäkningar</a:t>
            </a:r>
          </a:p>
          <a:p>
            <a:pPr>
              <a:buNone/>
            </a:pPr>
            <a:r>
              <a:rPr lang="sv-SE" dirty="0" err="1"/>
              <a:t>ATS-Färdplan</a:t>
            </a:r>
            <a:endParaRPr lang="sv-SE" dirty="0"/>
          </a:p>
          <a:p>
            <a:pPr>
              <a:buNone/>
            </a:pPr>
            <a:r>
              <a:rPr lang="sv-SE" dirty="0"/>
              <a:t>Utelandningar (Flyg TMG enligt segelflygregler)</a:t>
            </a:r>
          </a:p>
          <a:p>
            <a:pPr>
              <a:buNone/>
            </a:pPr>
            <a:r>
              <a:rPr lang="sv-SE" dirty="0"/>
              <a:t>Bestämmelser (luftrum t.ex.)</a:t>
            </a:r>
          </a:p>
          <a:p>
            <a:pPr>
              <a:buNone/>
            </a:pPr>
            <a:endParaRPr lang="sv-SE" dirty="0"/>
          </a:p>
          <a:p>
            <a:pPr>
              <a:buNone/>
            </a:pPr>
            <a:r>
              <a:rPr lang="sv-SE" dirty="0"/>
              <a:t>Flygningens art avgör graden av </a:t>
            </a:r>
            <a:r>
              <a:rPr lang="sv-SE" dirty="0" err="1"/>
              <a:t>färberedelse</a:t>
            </a:r>
            <a:endParaRPr lang="sv-SE" dirty="0"/>
          </a:p>
        </p:txBody>
      </p:sp>
    </p:spTree>
    <p:extLst>
      <p:ext uri="{BB962C8B-B14F-4D97-AF65-F5344CB8AC3E}">
        <p14:creationId xmlns:p14="http://schemas.microsoft.com/office/powerpoint/2010/main" val="368479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TMG - Teori</a:t>
            </a:r>
          </a:p>
        </p:txBody>
      </p:sp>
      <p:sp>
        <p:nvSpPr>
          <p:cNvPr id="4" name="Platshållare för innehåll 3"/>
          <p:cNvSpPr>
            <a:spLocks noGrp="1"/>
          </p:cNvSpPr>
          <p:nvPr>
            <p:ph idx="1"/>
          </p:nvPr>
        </p:nvSpPr>
        <p:spPr/>
        <p:txBody>
          <a:bodyPr/>
          <a:lstStyle/>
          <a:p>
            <a:pPr>
              <a:buNone/>
            </a:pPr>
            <a:r>
              <a:rPr lang="sv-SE" dirty="0"/>
              <a:t>Driftfärdplan, navigationsberäkningar</a:t>
            </a:r>
          </a:p>
          <a:p>
            <a:pPr>
              <a:buNone/>
            </a:pPr>
            <a:r>
              <a:rPr lang="sv-SE" sz="2400" dirty="0"/>
              <a:t>Kurser (färdvinklar)</a:t>
            </a:r>
          </a:p>
          <a:p>
            <a:pPr>
              <a:buNone/>
            </a:pPr>
            <a:r>
              <a:rPr lang="sv-SE" sz="2400" dirty="0"/>
              <a:t>Avstånd, val av flyghöjd</a:t>
            </a:r>
          </a:p>
          <a:p>
            <a:pPr>
              <a:buNone/>
            </a:pPr>
            <a:r>
              <a:rPr lang="sv-SE" sz="2400" dirty="0"/>
              <a:t>Tid</a:t>
            </a:r>
          </a:p>
          <a:p>
            <a:pPr>
              <a:buNone/>
            </a:pPr>
            <a:r>
              <a:rPr lang="sv-SE" sz="2400" dirty="0"/>
              <a:t>Bränsle</a:t>
            </a:r>
          </a:p>
          <a:p>
            <a:pPr>
              <a:buNone/>
            </a:pPr>
            <a:r>
              <a:rPr lang="sv-SE" sz="2400" dirty="0"/>
              <a:t>Vikt och balans</a:t>
            </a:r>
          </a:p>
          <a:p>
            <a:pPr>
              <a:buNone/>
            </a:pPr>
            <a:r>
              <a:rPr lang="sv-SE" sz="2400" dirty="0"/>
              <a:t>Kartpreparering</a:t>
            </a:r>
          </a:p>
          <a:p>
            <a:pPr>
              <a:buNone/>
            </a:pPr>
            <a:r>
              <a:rPr lang="sv-SE" sz="2400" dirty="0"/>
              <a:t>Navigationshjälpmedel</a:t>
            </a:r>
          </a:p>
          <a:p>
            <a:pPr>
              <a:buNone/>
            </a:pPr>
            <a:r>
              <a:rPr lang="sv-SE" sz="2400" dirty="0"/>
              <a:t>Aktuella frekvenser</a:t>
            </a:r>
          </a:p>
          <a:p>
            <a:pPr>
              <a:buNone/>
            </a:pPr>
            <a:endParaRPr lang="sv-SE" dirty="0"/>
          </a:p>
        </p:txBody>
      </p:sp>
      <p:sp>
        <p:nvSpPr>
          <p:cNvPr id="5" name="Höger klammerparentes 4"/>
          <p:cNvSpPr/>
          <p:nvPr/>
        </p:nvSpPr>
        <p:spPr>
          <a:xfrm>
            <a:off x="3851920" y="2348880"/>
            <a:ext cx="504056" cy="1944216"/>
          </a:xfrm>
          <a:prstGeom prst="rightBrace">
            <a:avLst>
              <a:gd name="adj1" fmla="val 40850"/>
              <a:gd name="adj2" fmla="val 49556"/>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15466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2FE263-ECED-4E76-AE5B-921D213D7549}"/>
              </a:ext>
            </a:extLst>
          </p:cNvPr>
          <p:cNvSpPr>
            <a:spLocks noGrp="1"/>
          </p:cNvSpPr>
          <p:nvPr>
            <p:ph type="title"/>
          </p:nvPr>
        </p:nvSpPr>
        <p:spPr/>
        <p:txBody>
          <a:bodyPr/>
          <a:lstStyle/>
          <a:p>
            <a:r>
              <a:rPr lang="sv-SE" dirty="0"/>
              <a:t>Transportör</a:t>
            </a:r>
          </a:p>
        </p:txBody>
      </p:sp>
      <p:pic>
        <p:nvPicPr>
          <p:cNvPr id="5" name="Platshållare för innehåll 4">
            <a:extLst>
              <a:ext uri="{FF2B5EF4-FFF2-40B4-BE49-F238E27FC236}">
                <a16:creationId xmlns:a16="http://schemas.microsoft.com/office/drawing/2014/main" id="{AE9E5699-02F2-46C1-8B20-4D30F7F2688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1781079"/>
            <a:ext cx="8229600" cy="4164205"/>
          </a:xfrm>
        </p:spPr>
      </p:pic>
    </p:spTree>
    <p:extLst>
      <p:ext uri="{BB962C8B-B14F-4D97-AF65-F5344CB8AC3E}">
        <p14:creationId xmlns:p14="http://schemas.microsoft.com/office/powerpoint/2010/main" val="119943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lum bright="-10000"/>
          </a:blip>
          <a:srcRect l="4332" t="1701" b="1701"/>
          <a:stretch>
            <a:fillRect/>
          </a:stretch>
        </p:blipFill>
        <p:spPr bwMode="auto">
          <a:xfrm>
            <a:off x="2051720" y="0"/>
            <a:ext cx="4938522" cy="6858000"/>
          </a:xfrm>
          <a:prstGeom prst="rect">
            <a:avLst/>
          </a:prstGeom>
          <a:noFill/>
          <a:ln w="9525">
            <a:noFill/>
            <a:miter lim="800000"/>
            <a:headEnd/>
            <a:tailEnd/>
          </a:ln>
        </p:spPr>
      </p:pic>
      <p:sp>
        <p:nvSpPr>
          <p:cNvPr id="3" name="textruta 2"/>
          <p:cNvSpPr txBox="1"/>
          <p:nvPr/>
        </p:nvSpPr>
        <p:spPr>
          <a:xfrm>
            <a:off x="179512" y="332656"/>
            <a:ext cx="1671996" cy="369332"/>
          </a:xfrm>
          <a:prstGeom prst="rect">
            <a:avLst/>
          </a:prstGeom>
          <a:noFill/>
        </p:spPr>
        <p:txBody>
          <a:bodyPr wrap="none" rtlCol="0">
            <a:spAutoFit/>
          </a:bodyPr>
          <a:lstStyle/>
          <a:p>
            <a:r>
              <a:rPr lang="sv-SE" dirty="0"/>
              <a:t>Kartpreparering</a:t>
            </a:r>
          </a:p>
        </p:txBody>
      </p:sp>
      <p:sp>
        <p:nvSpPr>
          <p:cNvPr id="4" name="textruta 3"/>
          <p:cNvSpPr txBox="1"/>
          <p:nvPr/>
        </p:nvSpPr>
        <p:spPr>
          <a:xfrm>
            <a:off x="7020272" y="1052736"/>
            <a:ext cx="2123728" cy="1077218"/>
          </a:xfrm>
          <a:prstGeom prst="rect">
            <a:avLst/>
          </a:prstGeom>
          <a:noFill/>
        </p:spPr>
        <p:txBody>
          <a:bodyPr wrap="square" rtlCol="0">
            <a:spAutoFit/>
          </a:bodyPr>
          <a:lstStyle/>
          <a:p>
            <a:r>
              <a:rPr lang="sv-SE" sz="1600" dirty="0"/>
              <a:t>Vi åker från Viared till</a:t>
            </a:r>
          </a:p>
          <a:p>
            <a:r>
              <a:rPr lang="sv-SE" sz="1600" dirty="0"/>
              <a:t>Herrljunga och Timmele och tillbaka till Viared</a:t>
            </a:r>
          </a:p>
        </p:txBody>
      </p:sp>
      <p:sp>
        <p:nvSpPr>
          <p:cNvPr id="5" name="Ring 4"/>
          <p:cNvSpPr/>
          <p:nvPr/>
        </p:nvSpPr>
        <p:spPr>
          <a:xfrm>
            <a:off x="4067944" y="620688"/>
            <a:ext cx="288032" cy="288032"/>
          </a:xfrm>
          <a:prstGeom prst="donut">
            <a:avLst>
              <a:gd name="adj" fmla="val 1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7" name="Ring 6"/>
          <p:cNvSpPr/>
          <p:nvPr/>
        </p:nvSpPr>
        <p:spPr>
          <a:xfrm>
            <a:off x="5796136" y="2348880"/>
            <a:ext cx="288032" cy="288032"/>
          </a:xfrm>
          <a:prstGeom prst="donut">
            <a:avLst>
              <a:gd name="adj" fmla="val 1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Ring 7"/>
          <p:cNvSpPr/>
          <p:nvPr/>
        </p:nvSpPr>
        <p:spPr>
          <a:xfrm>
            <a:off x="2411760" y="4149080"/>
            <a:ext cx="288032" cy="288032"/>
          </a:xfrm>
          <a:prstGeom prst="donut">
            <a:avLst>
              <a:gd name="adj" fmla="val 1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lum bright="-10000"/>
          </a:blip>
          <a:srcRect l="4332" t="1701" b="1701"/>
          <a:stretch>
            <a:fillRect/>
          </a:stretch>
        </p:blipFill>
        <p:spPr bwMode="auto">
          <a:xfrm>
            <a:off x="2039740" y="0"/>
            <a:ext cx="4938522" cy="6858000"/>
          </a:xfrm>
          <a:prstGeom prst="rect">
            <a:avLst/>
          </a:prstGeom>
          <a:noFill/>
          <a:ln w="9525">
            <a:noFill/>
            <a:miter lim="800000"/>
            <a:headEnd/>
            <a:tailEnd/>
          </a:ln>
        </p:spPr>
      </p:pic>
      <p:sp>
        <p:nvSpPr>
          <p:cNvPr id="3" name="textruta 2"/>
          <p:cNvSpPr txBox="1"/>
          <p:nvPr/>
        </p:nvSpPr>
        <p:spPr>
          <a:xfrm>
            <a:off x="251520" y="332656"/>
            <a:ext cx="1671996" cy="369332"/>
          </a:xfrm>
          <a:prstGeom prst="rect">
            <a:avLst/>
          </a:prstGeom>
          <a:noFill/>
        </p:spPr>
        <p:txBody>
          <a:bodyPr wrap="none" rtlCol="0">
            <a:spAutoFit/>
          </a:bodyPr>
          <a:lstStyle/>
          <a:p>
            <a:r>
              <a:rPr lang="sv-SE" dirty="0"/>
              <a:t>Kartpreparering</a:t>
            </a:r>
          </a:p>
        </p:txBody>
      </p:sp>
      <p:cxnSp>
        <p:nvCxnSpPr>
          <p:cNvPr id="5" name="Rak 4"/>
          <p:cNvCxnSpPr/>
          <p:nvPr/>
        </p:nvCxnSpPr>
        <p:spPr>
          <a:xfrm flipV="1">
            <a:off x="2555776" y="764704"/>
            <a:ext cx="1656184"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107504" y="1124744"/>
            <a:ext cx="2001574" cy="1077218"/>
          </a:xfrm>
          <a:prstGeom prst="rect">
            <a:avLst/>
          </a:prstGeom>
          <a:noFill/>
        </p:spPr>
        <p:txBody>
          <a:bodyPr wrap="none" rtlCol="0">
            <a:spAutoFit/>
          </a:bodyPr>
          <a:lstStyle/>
          <a:p>
            <a:r>
              <a:rPr lang="sv-SE" dirty="0"/>
              <a:t>Viared – Herrljunga</a:t>
            </a:r>
          </a:p>
          <a:p>
            <a:r>
              <a:rPr lang="sv-SE" dirty="0"/>
              <a:t>023</a:t>
            </a:r>
            <a:r>
              <a:rPr lang="sv-SE" sz="1500" baseline="50000" dirty="0"/>
              <a:t>o</a:t>
            </a:r>
            <a:r>
              <a:rPr lang="sv-SE" sz="1500" dirty="0"/>
              <a:t> 	40,6 km</a:t>
            </a:r>
          </a:p>
          <a:p>
            <a:endParaRPr lang="sv-SE" sz="1500" baseline="50000" dirty="0"/>
          </a:p>
          <a:p>
            <a:endParaRPr lang="sv-SE" dirty="0"/>
          </a:p>
        </p:txBody>
      </p:sp>
      <p:sp>
        <p:nvSpPr>
          <p:cNvPr id="2" name="textruta 1">
            <a:extLst>
              <a:ext uri="{FF2B5EF4-FFF2-40B4-BE49-F238E27FC236}">
                <a16:creationId xmlns:a16="http://schemas.microsoft.com/office/drawing/2014/main" id="{3340FB94-A7D0-4E20-8B27-1E5CB8F4DF15}"/>
              </a:ext>
            </a:extLst>
          </p:cNvPr>
          <p:cNvSpPr txBox="1"/>
          <p:nvPr/>
        </p:nvSpPr>
        <p:spPr>
          <a:xfrm>
            <a:off x="7069098" y="1663353"/>
            <a:ext cx="1967398" cy="1200329"/>
          </a:xfrm>
          <a:prstGeom prst="rect">
            <a:avLst/>
          </a:prstGeom>
          <a:noFill/>
        </p:spPr>
        <p:txBody>
          <a:bodyPr wrap="none" rtlCol="0">
            <a:spAutoFit/>
          </a:bodyPr>
          <a:lstStyle/>
          <a:p>
            <a:r>
              <a:rPr lang="sv-SE" dirty="0"/>
              <a:t>Kartskala 1:250000</a:t>
            </a:r>
          </a:p>
          <a:p>
            <a:endParaRPr lang="sv-SE" dirty="0"/>
          </a:p>
          <a:p>
            <a:r>
              <a:rPr lang="sv-SE" dirty="0"/>
              <a:t>4 cm = 10 km</a:t>
            </a:r>
          </a:p>
          <a:p>
            <a:endParaRPr lang="sv-S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TMG - Teori</a:t>
            </a:r>
          </a:p>
        </p:txBody>
      </p:sp>
      <p:sp>
        <p:nvSpPr>
          <p:cNvPr id="5" name="Platshållare för innehåll 4"/>
          <p:cNvSpPr>
            <a:spLocks noGrp="1"/>
          </p:cNvSpPr>
          <p:nvPr>
            <p:ph idx="1"/>
          </p:nvPr>
        </p:nvSpPr>
        <p:spPr/>
        <p:txBody>
          <a:bodyPr/>
          <a:lstStyle/>
          <a:p>
            <a:pPr>
              <a:buNone/>
            </a:pPr>
            <a:r>
              <a:rPr lang="sv-SE" sz="4000" dirty="0"/>
              <a:t>Planering:</a:t>
            </a:r>
          </a:p>
          <a:p>
            <a:pPr>
              <a:buNone/>
            </a:pPr>
            <a:r>
              <a:rPr lang="sv-SE" dirty="0"/>
              <a:t>Väder</a:t>
            </a:r>
          </a:p>
          <a:p>
            <a:pPr>
              <a:buNone/>
            </a:pPr>
            <a:r>
              <a:rPr lang="sv-SE" dirty="0"/>
              <a:t>Bränsleförråd</a:t>
            </a:r>
          </a:p>
          <a:p>
            <a:pPr>
              <a:buNone/>
            </a:pPr>
            <a:r>
              <a:rPr lang="sv-SE" dirty="0"/>
              <a:t>Vikt och balans</a:t>
            </a:r>
          </a:p>
          <a:p>
            <a:pPr>
              <a:buNone/>
            </a:pPr>
            <a:r>
              <a:rPr lang="sv-SE" dirty="0"/>
              <a:t>Flygplanet luftvärdigt</a:t>
            </a:r>
          </a:p>
          <a:p>
            <a:pPr>
              <a:buNone/>
            </a:pPr>
            <a:r>
              <a:rPr lang="sv-SE" dirty="0"/>
              <a:t>Piloten behörig</a:t>
            </a:r>
          </a:p>
        </p:txBody>
      </p:sp>
    </p:spTree>
    <p:extLst>
      <p:ext uri="{BB962C8B-B14F-4D97-AF65-F5344CB8AC3E}">
        <p14:creationId xmlns:p14="http://schemas.microsoft.com/office/powerpoint/2010/main" val="368479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lum bright="-10000"/>
          </a:blip>
          <a:srcRect l="4332" t="1701" b="1701"/>
          <a:stretch>
            <a:fillRect/>
          </a:stretch>
        </p:blipFill>
        <p:spPr bwMode="auto">
          <a:xfrm>
            <a:off x="2039740" y="0"/>
            <a:ext cx="4938522" cy="6858000"/>
          </a:xfrm>
          <a:prstGeom prst="rect">
            <a:avLst/>
          </a:prstGeom>
          <a:noFill/>
          <a:ln w="9525">
            <a:noFill/>
            <a:miter lim="800000"/>
            <a:headEnd/>
            <a:tailEnd/>
          </a:ln>
        </p:spPr>
      </p:pic>
      <p:sp>
        <p:nvSpPr>
          <p:cNvPr id="3" name="textruta 2"/>
          <p:cNvSpPr txBox="1"/>
          <p:nvPr/>
        </p:nvSpPr>
        <p:spPr>
          <a:xfrm>
            <a:off x="251520" y="404664"/>
            <a:ext cx="1671996" cy="369332"/>
          </a:xfrm>
          <a:prstGeom prst="rect">
            <a:avLst/>
          </a:prstGeom>
          <a:noFill/>
        </p:spPr>
        <p:txBody>
          <a:bodyPr wrap="none" rtlCol="0">
            <a:spAutoFit/>
          </a:bodyPr>
          <a:lstStyle/>
          <a:p>
            <a:r>
              <a:rPr lang="sv-SE" dirty="0"/>
              <a:t>Kartpreparering</a:t>
            </a:r>
          </a:p>
        </p:txBody>
      </p:sp>
      <p:cxnSp>
        <p:nvCxnSpPr>
          <p:cNvPr id="5" name="Rak 4"/>
          <p:cNvCxnSpPr/>
          <p:nvPr/>
        </p:nvCxnSpPr>
        <p:spPr>
          <a:xfrm flipV="1">
            <a:off x="2555776" y="764704"/>
            <a:ext cx="1656184"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4211960" y="764704"/>
            <a:ext cx="1728192" cy="17281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07504" y="1124744"/>
            <a:ext cx="2001574" cy="646331"/>
          </a:xfrm>
          <a:prstGeom prst="rect">
            <a:avLst/>
          </a:prstGeom>
          <a:noFill/>
        </p:spPr>
        <p:txBody>
          <a:bodyPr wrap="none" rtlCol="0">
            <a:spAutoFit/>
          </a:bodyPr>
          <a:lstStyle/>
          <a:p>
            <a:r>
              <a:rPr lang="sv-SE" dirty="0"/>
              <a:t>Viared – Herrljunga</a:t>
            </a:r>
          </a:p>
          <a:p>
            <a:r>
              <a:rPr lang="sv-SE" dirty="0"/>
              <a:t>023</a:t>
            </a:r>
            <a:r>
              <a:rPr lang="sv-SE" sz="1500" baseline="50000" dirty="0"/>
              <a:t>o</a:t>
            </a:r>
            <a:r>
              <a:rPr lang="sv-SE" sz="1500" dirty="0"/>
              <a:t> 	</a:t>
            </a:r>
            <a:r>
              <a:rPr lang="sv-SE" dirty="0"/>
              <a:t>40,6 km</a:t>
            </a:r>
            <a:endParaRPr lang="sv-SE" sz="1500" baseline="50000" dirty="0"/>
          </a:p>
        </p:txBody>
      </p:sp>
      <p:sp>
        <p:nvSpPr>
          <p:cNvPr id="10" name="textruta 9"/>
          <p:cNvSpPr txBox="1"/>
          <p:nvPr/>
        </p:nvSpPr>
        <p:spPr>
          <a:xfrm>
            <a:off x="107504" y="2060848"/>
            <a:ext cx="2031325" cy="923330"/>
          </a:xfrm>
          <a:prstGeom prst="rect">
            <a:avLst/>
          </a:prstGeom>
          <a:noFill/>
        </p:spPr>
        <p:txBody>
          <a:bodyPr wrap="none" rtlCol="0">
            <a:spAutoFit/>
          </a:bodyPr>
          <a:lstStyle/>
          <a:p>
            <a:r>
              <a:rPr lang="sv-SE" dirty="0"/>
              <a:t>Herrljunga – </a:t>
            </a:r>
          </a:p>
          <a:p>
            <a:r>
              <a:rPr lang="sv-SE" dirty="0"/>
              <a:t>Timmele</a:t>
            </a:r>
          </a:p>
          <a:p>
            <a:r>
              <a:rPr lang="sv-SE" dirty="0"/>
              <a:t>133</a:t>
            </a:r>
            <a:r>
              <a:rPr lang="sv-SE" baseline="50000" dirty="0"/>
              <a:t>o</a:t>
            </a:r>
            <a:r>
              <a:rPr lang="sv-SE" dirty="0"/>
              <a:t> 	25,5 km</a:t>
            </a:r>
            <a:r>
              <a:rPr lang="sv-SE" baseline="50000" dirty="0"/>
              <a:t>	</a:t>
            </a: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lum bright="-10000"/>
          </a:blip>
          <a:srcRect l="4332" t="1701" b="1701"/>
          <a:stretch>
            <a:fillRect/>
          </a:stretch>
        </p:blipFill>
        <p:spPr bwMode="auto">
          <a:xfrm>
            <a:off x="2039740" y="0"/>
            <a:ext cx="4938522" cy="6858000"/>
          </a:xfrm>
          <a:prstGeom prst="rect">
            <a:avLst/>
          </a:prstGeom>
          <a:noFill/>
          <a:ln w="9525">
            <a:noFill/>
            <a:miter lim="800000"/>
            <a:headEnd/>
            <a:tailEnd/>
          </a:ln>
        </p:spPr>
      </p:pic>
      <p:sp>
        <p:nvSpPr>
          <p:cNvPr id="3" name="textruta 2"/>
          <p:cNvSpPr txBox="1"/>
          <p:nvPr/>
        </p:nvSpPr>
        <p:spPr>
          <a:xfrm>
            <a:off x="251520" y="260648"/>
            <a:ext cx="1671996" cy="369332"/>
          </a:xfrm>
          <a:prstGeom prst="rect">
            <a:avLst/>
          </a:prstGeom>
          <a:noFill/>
        </p:spPr>
        <p:txBody>
          <a:bodyPr wrap="none" rtlCol="0">
            <a:spAutoFit/>
          </a:bodyPr>
          <a:lstStyle/>
          <a:p>
            <a:r>
              <a:rPr lang="sv-SE" dirty="0"/>
              <a:t>Kartpreparering</a:t>
            </a:r>
          </a:p>
        </p:txBody>
      </p:sp>
      <p:cxnSp>
        <p:nvCxnSpPr>
          <p:cNvPr id="5" name="Rak 4"/>
          <p:cNvCxnSpPr/>
          <p:nvPr/>
        </p:nvCxnSpPr>
        <p:spPr>
          <a:xfrm flipV="1">
            <a:off x="2555776" y="764704"/>
            <a:ext cx="1656184"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4211960" y="764704"/>
            <a:ext cx="1728192" cy="17281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V="1">
            <a:off x="2555776" y="2492896"/>
            <a:ext cx="3384376" cy="18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07504" y="1124744"/>
            <a:ext cx="2001574" cy="646331"/>
          </a:xfrm>
          <a:prstGeom prst="rect">
            <a:avLst/>
          </a:prstGeom>
          <a:noFill/>
        </p:spPr>
        <p:txBody>
          <a:bodyPr wrap="none" rtlCol="0">
            <a:spAutoFit/>
          </a:bodyPr>
          <a:lstStyle/>
          <a:p>
            <a:r>
              <a:rPr lang="sv-SE" dirty="0"/>
              <a:t>Viared – Herrljunga</a:t>
            </a:r>
          </a:p>
          <a:p>
            <a:r>
              <a:rPr lang="sv-SE" dirty="0"/>
              <a:t>023</a:t>
            </a:r>
            <a:r>
              <a:rPr lang="sv-SE" sz="1500" baseline="50000" dirty="0"/>
              <a:t>o</a:t>
            </a:r>
            <a:r>
              <a:rPr lang="sv-SE" sz="1500" dirty="0"/>
              <a:t>   </a:t>
            </a:r>
            <a:r>
              <a:rPr lang="sv-SE" dirty="0"/>
              <a:t>40,6 km</a:t>
            </a:r>
            <a:endParaRPr lang="sv-SE" sz="1500" baseline="50000" dirty="0"/>
          </a:p>
        </p:txBody>
      </p:sp>
      <p:sp>
        <p:nvSpPr>
          <p:cNvPr id="11" name="textruta 10"/>
          <p:cNvSpPr txBox="1"/>
          <p:nvPr/>
        </p:nvSpPr>
        <p:spPr>
          <a:xfrm>
            <a:off x="107504" y="2060848"/>
            <a:ext cx="2031325" cy="923330"/>
          </a:xfrm>
          <a:prstGeom prst="rect">
            <a:avLst/>
          </a:prstGeom>
          <a:noFill/>
        </p:spPr>
        <p:txBody>
          <a:bodyPr wrap="none" rtlCol="0">
            <a:spAutoFit/>
          </a:bodyPr>
          <a:lstStyle/>
          <a:p>
            <a:r>
              <a:rPr lang="sv-SE" dirty="0"/>
              <a:t>Herrljunga – </a:t>
            </a:r>
          </a:p>
          <a:p>
            <a:r>
              <a:rPr lang="sv-SE" dirty="0"/>
              <a:t>Timmele</a:t>
            </a:r>
          </a:p>
          <a:p>
            <a:r>
              <a:rPr lang="sv-SE" dirty="0"/>
              <a:t>133</a:t>
            </a:r>
            <a:r>
              <a:rPr lang="sv-SE" baseline="50000" dirty="0"/>
              <a:t>o</a:t>
            </a:r>
            <a:r>
              <a:rPr lang="sv-SE" dirty="0"/>
              <a:t>   25,5 km</a:t>
            </a:r>
            <a:r>
              <a:rPr lang="sv-SE" baseline="50000" dirty="0"/>
              <a:t>	</a:t>
            </a:r>
            <a:endParaRPr lang="sv-SE" dirty="0"/>
          </a:p>
        </p:txBody>
      </p:sp>
      <p:sp>
        <p:nvSpPr>
          <p:cNvPr id="12" name="textruta 11"/>
          <p:cNvSpPr txBox="1"/>
          <p:nvPr/>
        </p:nvSpPr>
        <p:spPr>
          <a:xfrm>
            <a:off x="179512" y="3429000"/>
            <a:ext cx="1858201" cy="646331"/>
          </a:xfrm>
          <a:prstGeom prst="rect">
            <a:avLst/>
          </a:prstGeom>
          <a:noFill/>
        </p:spPr>
        <p:txBody>
          <a:bodyPr wrap="none" rtlCol="0">
            <a:spAutoFit/>
          </a:bodyPr>
          <a:lstStyle/>
          <a:p>
            <a:r>
              <a:rPr lang="sv-SE" dirty="0"/>
              <a:t>Timmele – Viared</a:t>
            </a:r>
          </a:p>
          <a:p>
            <a:r>
              <a:rPr lang="sv-SE" dirty="0"/>
              <a:t>245</a:t>
            </a:r>
            <a:r>
              <a:rPr lang="sv-SE" baseline="50000" dirty="0"/>
              <a:t>o</a:t>
            </a:r>
            <a:r>
              <a:rPr lang="sv-SE" dirty="0"/>
              <a:t>  36,3 km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lum bright="-10000"/>
          </a:blip>
          <a:srcRect l="4332" t="1701" b="1701"/>
          <a:stretch>
            <a:fillRect/>
          </a:stretch>
        </p:blipFill>
        <p:spPr bwMode="auto">
          <a:xfrm>
            <a:off x="2039740" y="0"/>
            <a:ext cx="4938522" cy="6858000"/>
          </a:xfrm>
          <a:prstGeom prst="rect">
            <a:avLst/>
          </a:prstGeom>
          <a:noFill/>
          <a:ln w="9525">
            <a:noFill/>
            <a:miter lim="800000"/>
            <a:headEnd/>
            <a:tailEnd/>
          </a:ln>
        </p:spPr>
      </p:pic>
      <p:sp>
        <p:nvSpPr>
          <p:cNvPr id="3" name="textruta 2"/>
          <p:cNvSpPr txBox="1"/>
          <p:nvPr/>
        </p:nvSpPr>
        <p:spPr>
          <a:xfrm>
            <a:off x="251520" y="260648"/>
            <a:ext cx="1671996" cy="369332"/>
          </a:xfrm>
          <a:prstGeom prst="rect">
            <a:avLst/>
          </a:prstGeom>
          <a:noFill/>
        </p:spPr>
        <p:txBody>
          <a:bodyPr wrap="none" rtlCol="0">
            <a:spAutoFit/>
          </a:bodyPr>
          <a:lstStyle/>
          <a:p>
            <a:r>
              <a:rPr lang="sv-SE" dirty="0"/>
              <a:t>Kartpreparering</a:t>
            </a:r>
          </a:p>
        </p:txBody>
      </p:sp>
      <p:cxnSp>
        <p:nvCxnSpPr>
          <p:cNvPr id="5" name="Rak 4"/>
          <p:cNvCxnSpPr/>
          <p:nvPr/>
        </p:nvCxnSpPr>
        <p:spPr>
          <a:xfrm flipV="1">
            <a:off x="2555776" y="764704"/>
            <a:ext cx="1656184"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4211960" y="764704"/>
            <a:ext cx="1728192" cy="17281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V="1">
            <a:off x="2555776" y="2492896"/>
            <a:ext cx="3384376" cy="18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07504" y="1124744"/>
            <a:ext cx="2001574" cy="1077218"/>
          </a:xfrm>
          <a:prstGeom prst="rect">
            <a:avLst/>
          </a:prstGeom>
          <a:noFill/>
        </p:spPr>
        <p:txBody>
          <a:bodyPr wrap="none" rtlCol="0">
            <a:spAutoFit/>
          </a:bodyPr>
          <a:lstStyle/>
          <a:p>
            <a:r>
              <a:rPr lang="sv-SE" dirty="0"/>
              <a:t>Viared – Herrljunga</a:t>
            </a:r>
          </a:p>
          <a:p>
            <a:r>
              <a:rPr lang="sv-SE" dirty="0"/>
              <a:t>023</a:t>
            </a:r>
            <a:r>
              <a:rPr lang="sv-SE" sz="1500" baseline="50000" dirty="0"/>
              <a:t>o</a:t>
            </a:r>
            <a:r>
              <a:rPr lang="sv-SE" sz="1500" dirty="0"/>
              <a:t>   </a:t>
            </a:r>
            <a:r>
              <a:rPr lang="sv-SE" dirty="0"/>
              <a:t>40,6 km </a:t>
            </a:r>
          </a:p>
          <a:p>
            <a:r>
              <a:rPr lang="sv-SE" dirty="0"/>
              <a:t>Tid:</a:t>
            </a:r>
          </a:p>
          <a:p>
            <a:endParaRPr lang="sv-SE" sz="1500" baseline="50000" dirty="0"/>
          </a:p>
        </p:txBody>
      </p:sp>
      <p:sp>
        <p:nvSpPr>
          <p:cNvPr id="11" name="textruta 10"/>
          <p:cNvSpPr txBox="1"/>
          <p:nvPr/>
        </p:nvSpPr>
        <p:spPr>
          <a:xfrm>
            <a:off x="107504" y="2060848"/>
            <a:ext cx="1579278" cy="1200329"/>
          </a:xfrm>
          <a:prstGeom prst="rect">
            <a:avLst/>
          </a:prstGeom>
          <a:noFill/>
        </p:spPr>
        <p:txBody>
          <a:bodyPr wrap="none" rtlCol="0">
            <a:spAutoFit/>
          </a:bodyPr>
          <a:lstStyle/>
          <a:p>
            <a:r>
              <a:rPr lang="sv-SE" dirty="0"/>
              <a:t>Herrljunga – </a:t>
            </a:r>
          </a:p>
          <a:p>
            <a:r>
              <a:rPr lang="sv-SE" dirty="0"/>
              <a:t>Timmele</a:t>
            </a:r>
          </a:p>
          <a:p>
            <a:r>
              <a:rPr lang="sv-SE" dirty="0"/>
              <a:t>133</a:t>
            </a:r>
            <a:r>
              <a:rPr lang="sv-SE" baseline="50000" dirty="0"/>
              <a:t>o</a:t>
            </a:r>
            <a:r>
              <a:rPr lang="sv-SE" dirty="0"/>
              <a:t>   25,5 km </a:t>
            </a:r>
          </a:p>
          <a:p>
            <a:r>
              <a:rPr lang="sv-SE" dirty="0"/>
              <a:t>Tid:</a:t>
            </a:r>
            <a:r>
              <a:rPr lang="sv-SE" baseline="50000" dirty="0"/>
              <a:t>	</a:t>
            </a:r>
            <a:endParaRPr lang="sv-SE" dirty="0"/>
          </a:p>
        </p:txBody>
      </p:sp>
      <p:sp>
        <p:nvSpPr>
          <p:cNvPr id="12" name="textruta 11"/>
          <p:cNvSpPr txBox="1"/>
          <p:nvPr/>
        </p:nvSpPr>
        <p:spPr>
          <a:xfrm>
            <a:off x="179512" y="3429000"/>
            <a:ext cx="1832746" cy="923330"/>
          </a:xfrm>
          <a:prstGeom prst="rect">
            <a:avLst/>
          </a:prstGeom>
          <a:noFill/>
        </p:spPr>
        <p:txBody>
          <a:bodyPr wrap="none" rtlCol="0">
            <a:spAutoFit/>
          </a:bodyPr>
          <a:lstStyle/>
          <a:p>
            <a:r>
              <a:rPr lang="sv-SE" dirty="0"/>
              <a:t>Timmele – Viared</a:t>
            </a:r>
          </a:p>
          <a:p>
            <a:r>
              <a:rPr lang="sv-SE" dirty="0"/>
              <a:t>241</a:t>
            </a:r>
            <a:r>
              <a:rPr lang="sv-SE" baseline="50000" dirty="0"/>
              <a:t>o</a:t>
            </a:r>
            <a:r>
              <a:rPr lang="sv-SE" dirty="0"/>
              <a:t>  36,3 km </a:t>
            </a:r>
          </a:p>
          <a:p>
            <a:r>
              <a:rPr lang="sv-SE" dirty="0"/>
              <a:t>Tid:</a:t>
            </a:r>
          </a:p>
        </p:txBody>
      </p:sp>
      <p:sp>
        <p:nvSpPr>
          <p:cNvPr id="13" name="textruta 12"/>
          <p:cNvSpPr txBox="1"/>
          <p:nvPr/>
        </p:nvSpPr>
        <p:spPr>
          <a:xfrm>
            <a:off x="179512" y="4725144"/>
            <a:ext cx="1346972" cy="1200329"/>
          </a:xfrm>
          <a:prstGeom prst="rect">
            <a:avLst/>
          </a:prstGeom>
          <a:noFill/>
        </p:spPr>
        <p:txBody>
          <a:bodyPr wrap="none" rtlCol="0">
            <a:spAutoFit/>
          </a:bodyPr>
          <a:lstStyle/>
          <a:p>
            <a:r>
              <a:rPr lang="sv-SE" dirty="0"/>
              <a:t>Total distans</a:t>
            </a:r>
          </a:p>
          <a:p>
            <a:r>
              <a:rPr lang="sv-SE" dirty="0"/>
              <a:t>102,4</a:t>
            </a:r>
          </a:p>
          <a:p>
            <a:r>
              <a:rPr lang="sv-SE" dirty="0"/>
              <a:t>Flygtid</a:t>
            </a:r>
          </a:p>
          <a:p>
            <a:r>
              <a:rPr lang="sv-SE" dirty="0"/>
              <a:t>~45 minuter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riftfrdplan FFK ver 1-09.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4717" y="1"/>
            <a:ext cx="9468349" cy="6879456"/>
          </a:xfrm>
          <a:prstGeom prst="rect">
            <a:avLst/>
          </a:prstGeom>
        </p:spPr>
      </p:pic>
    </p:spTree>
    <p:extLst>
      <p:ext uri="{BB962C8B-B14F-4D97-AF65-F5344CB8AC3E}">
        <p14:creationId xmlns:p14="http://schemas.microsoft.com/office/powerpoint/2010/main" val="371294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riftfrdplan FFK ver 1-09.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349" y="-21456"/>
            <a:ext cx="9468349" cy="6879456"/>
          </a:xfrm>
          <a:prstGeom prst="rect">
            <a:avLst/>
          </a:prstGeom>
        </p:spPr>
      </p:pic>
      <p:sp>
        <p:nvSpPr>
          <p:cNvPr id="3" name="textruta 2"/>
          <p:cNvSpPr txBox="1"/>
          <p:nvPr/>
        </p:nvSpPr>
        <p:spPr>
          <a:xfrm>
            <a:off x="323528" y="3140968"/>
            <a:ext cx="2389308" cy="369332"/>
          </a:xfrm>
          <a:prstGeom prst="rect">
            <a:avLst/>
          </a:prstGeom>
          <a:noFill/>
        </p:spPr>
        <p:txBody>
          <a:bodyPr wrap="none" rtlCol="0">
            <a:spAutoFit/>
          </a:bodyPr>
          <a:lstStyle/>
          <a:p>
            <a:r>
              <a:rPr lang="sv-SE" dirty="0"/>
              <a:t>Vindriktning/vindstyrka</a:t>
            </a:r>
          </a:p>
        </p:txBody>
      </p:sp>
      <p:sp>
        <p:nvSpPr>
          <p:cNvPr id="4" name="textruta 3"/>
          <p:cNvSpPr txBox="1"/>
          <p:nvPr/>
        </p:nvSpPr>
        <p:spPr>
          <a:xfrm>
            <a:off x="1187624" y="2780928"/>
            <a:ext cx="1762342" cy="369332"/>
          </a:xfrm>
          <a:prstGeom prst="rect">
            <a:avLst/>
          </a:prstGeom>
          <a:noFill/>
        </p:spPr>
        <p:txBody>
          <a:bodyPr wrap="none" rtlCol="0">
            <a:spAutoFit/>
          </a:bodyPr>
          <a:lstStyle/>
          <a:p>
            <a:r>
              <a:rPr lang="sv-SE" dirty="0"/>
              <a:t>Färdlinje i grader</a:t>
            </a:r>
          </a:p>
        </p:txBody>
      </p:sp>
      <p:sp>
        <p:nvSpPr>
          <p:cNvPr id="5" name="textruta 4"/>
          <p:cNvSpPr txBox="1"/>
          <p:nvPr/>
        </p:nvSpPr>
        <p:spPr>
          <a:xfrm>
            <a:off x="2051720" y="2420888"/>
            <a:ext cx="2684774" cy="369332"/>
          </a:xfrm>
          <a:prstGeom prst="rect">
            <a:avLst/>
          </a:prstGeom>
          <a:noFill/>
        </p:spPr>
        <p:txBody>
          <a:bodyPr wrap="none" rtlCol="0">
            <a:spAutoFit/>
          </a:bodyPr>
          <a:lstStyle/>
          <a:p>
            <a:r>
              <a:rPr lang="sv-SE" dirty="0" err="1"/>
              <a:t>Ev</a:t>
            </a:r>
            <a:r>
              <a:rPr lang="sv-SE" dirty="0"/>
              <a:t> </a:t>
            </a:r>
            <a:r>
              <a:rPr lang="sv-SE" dirty="0" err="1"/>
              <a:t>upphållning</a:t>
            </a:r>
            <a:r>
              <a:rPr lang="sv-SE" dirty="0"/>
              <a:t> mot vinden</a:t>
            </a:r>
          </a:p>
        </p:txBody>
      </p:sp>
      <p:sp>
        <p:nvSpPr>
          <p:cNvPr id="6" name="textruta 5"/>
          <p:cNvSpPr txBox="1"/>
          <p:nvPr/>
        </p:nvSpPr>
        <p:spPr>
          <a:xfrm>
            <a:off x="6588224" y="2420888"/>
            <a:ext cx="1785169" cy="369332"/>
          </a:xfrm>
          <a:prstGeom prst="rect">
            <a:avLst/>
          </a:prstGeom>
          <a:noFill/>
        </p:spPr>
        <p:txBody>
          <a:bodyPr wrap="square" rtlCol="0">
            <a:spAutoFit/>
          </a:bodyPr>
          <a:lstStyle/>
          <a:p>
            <a:r>
              <a:rPr lang="sv-SE" dirty="0"/>
              <a:t>Fart över marken</a:t>
            </a:r>
          </a:p>
        </p:txBody>
      </p:sp>
      <p:cxnSp>
        <p:nvCxnSpPr>
          <p:cNvPr id="8" name="Rak pil 7"/>
          <p:cNvCxnSpPr/>
          <p:nvPr/>
        </p:nvCxnSpPr>
        <p:spPr>
          <a:xfrm flipH="1" flipV="1">
            <a:off x="323528" y="1700808"/>
            <a:ext cx="504056" cy="14401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H="1" flipV="1">
            <a:off x="2915816" y="1700808"/>
            <a:ext cx="576064"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a:xfrm flipH="1" flipV="1">
            <a:off x="1187624" y="1700808"/>
            <a:ext cx="504056" cy="10801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flipH="1" flipV="1">
            <a:off x="1619672" y="1700808"/>
            <a:ext cx="1152128" cy="7200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flipH="1" flipV="1">
            <a:off x="5940152" y="1700808"/>
            <a:ext cx="720080" cy="7200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3203848" y="2060848"/>
            <a:ext cx="2858475" cy="369332"/>
          </a:xfrm>
          <a:prstGeom prst="rect">
            <a:avLst/>
          </a:prstGeom>
          <a:noFill/>
        </p:spPr>
        <p:txBody>
          <a:bodyPr wrap="none" rtlCol="0">
            <a:spAutoFit/>
          </a:bodyPr>
          <a:lstStyle/>
          <a:p>
            <a:r>
              <a:rPr lang="sv-SE" dirty="0"/>
              <a:t>Magnetisk kurs att styra mot</a:t>
            </a:r>
          </a:p>
        </p:txBody>
      </p:sp>
      <p:sp>
        <p:nvSpPr>
          <p:cNvPr id="32" name="textruta 31"/>
          <p:cNvSpPr txBox="1"/>
          <p:nvPr/>
        </p:nvSpPr>
        <p:spPr>
          <a:xfrm>
            <a:off x="5220072" y="4797152"/>
            <a:ext cx="579005" cy="261610"/>
          </a:xfrm>
          <a:prstGeom prst="rect">
            <a:avLst/>
          </a:prstGeom>
          <a:noFill/>
        </p:spPr>
        <p:txBody>
          <a:bodyPr wrap="none" rtlCol="0">
            <a:spAutoFit/>
          </a:bodyPr>
          <a:lstStyle/>
          <a:p>
            <a:r>
              <a:rPr lang="sv-SE" sz="1100" dirty="0"/>
              <a:t>45 min</a:t>
            </a:r>
          </a:p>
        </p:txBody>
      </p:sp>
    </p:spTree>
    <p:extLst>
      <p:ext uri="{BB962C8B-B14F-4D97-AF65-F5344CB8AC3E}">
        <p14:creationId xmlns:p14="http://schemas.microsoft.com/office/powerpoint/2010/main" val="295907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83C925F-1F50-4945-A7B0-81751027BAB8}"/>
              </a:ext>
            </a:extLst>
          </p:cNvPr>
          <p:cNvPicPr>
            <a:picLocks noChangeAspect="1"/>
          </p:cNvPicPr>
          <p:nvPr/>
        </p:nvPicPr>
        <p:blipFill>
          <a:blip r:embed="rId3"/>
          <a:stretch>
            <a:fillRect/>
          </a:stretch>
        </p:blipFill>
        <p:spPr>
          <a:xfrm>
            <a:off x="970183" y="1052736"/>
            <a:ext cx="7749364" cy="5112568"/>
          </a:xfrm>
          <a:prstGeom prst="rect">
            <a:avLst/>
          </a:prstGeom>
        </p:spPr>
      </p:pic>
      <p:sp>
        <p:nvSpPr>
          <p:cNvPr id="3" name="Rubrik 2">
            <a:extLst>
              <a:ext uri="{FF2B5EF4-FFF2-40B4-BE49-F238E27FC236}">
                <a16:creationId xmlns:a16="http://schemas.microsoft.com/office/drawing/2014/main" id="{34DDC89D-8484-46AB-9224-0527DEAA4DF5}"/>
              </a:ext>
            </a:extLst>
          </p:cNvPr>
          <p:cNvSpPr>
            <a:spLocks noGrp="1"/>
          </p:cNvSpPr>
          <p:nvPr>
            <p:ph type="title"/>
          </p:nvPr>
        </p:nvSpPr>
        <p:spPr/>
        <p:txBody>
          <a:bodyPr>
            <a:normAutofit/>
          </a:bodyPr>
          <a:lstStyle/>
          <a:p>
            <a:r>
              <a:rPr lang="sv-SE" sz="3600" dirty="0"/>
              <a:t>Förenklad driftfärdplan</a:t>
            </a:r>
          </a:p>
        </p:txBody>
      </p:sp>
      <p:sp>
        <p:nvSpPr>
          <p:cNvPr id="4" name="Platshållare för innehåll 3">
            <a:extLst>
              <a:ext uri="{FF2B5EF4-FFF2-40B4-BE49-F238E27FC236}">
                <a16:creationId xmlns:a16="http://schemas.microsoft.com/office/drawing/2014/main" id="{525F5008-777B-4060-9C23-AC8F58B3BAEB}"/>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35007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Navigation</a:t>
            </a:r>
          </a:p>
        </p:txBody>
      </p:sp>
      <p:sp>
        <p:nvSpPr>
          <p:cNvPr id="3" name="Platshållare för innehåll 2"/>
          <p:cNvSpPr>
            <a:spLocks noGrp="1"/>
          </p:cNvSpPr>
          <p:nvPr>
            <p:ph idx="1"/>
          </p:nvPr>
        </p:nvSpPr>
        <p:spPr/>
        <p:txBody>
          <a:bodyPr>
            <a:normAutofit/>
          </a:bodyPr>
          <a:lstStyle/>
          <a:p>
            <a:pPr>
              <a:buNone/>
            </a:pPr>
            <a:r>
              <a:rPr lang="sv-SE" sz="2400" dirty="0"/>
              <a:t>Lathundar:</a:t>
            </a:r>
          </a:p>
          <a:p>
            <a:pPr>
              <a:buNone/>
            </a:pPr>
            <a:r>
              <a:rPr lang="sv-SE" sz="2400" dirty="0"/>
              <a:t>Kompassrosen:</a:t>
            </a:r>
          </a:p>
          <a:p>
            <a:pPr>
              <a:buNone/>
            </a:pPr>
            <a:r>
              <a:rPr lang="sv-SE" sz="2400" b="1" dirty="0"/>
              <a:t>Hastighet och tid:</a:t>
            </a:r>
          </a:p>
          <a:p>
            <a:pPr>
              <a:buNone/>
            </a:pPr>
            <a:r>
              <a:rPr lang="sv-SE" sz="2400" dirty="0"/>
              <a:t>100 km/h = 6 min/mil</a:t>
            </a:r>
          </a:p>
          <a:p>
            <a:pPr>
              <a:buNone/>
            </a:pPr>
            <a:r>
              <a:rPr lang="sv-SE" sz="2400" dirty="0"/>
              <a:t>150 km/h = 4 min/mil</a:t>
            </a:r>
          </a:p>
          <a:p>
            <a:pPr>
              <a:buNone/>
            </a:pPr>
            <a:r>
              <a:rPr lang="sv-SE" sz="2400" dirty="0"/>
              <a:t>200 km/h = 3 min/mil</a:t>
            </a:r>
          </a:p>
          <a:p>
            <a:pPr>
              <a:buNone/>
            </a:pPr>
            <a:r>
              <a:rPr lang="sv-SE" i="1" dirty="0"/>
              <a:t>t= s/v</a:t>
            </a:r>
          </a:p>
          <a:p>
            <a:pPr>
              <a:buNone/>
            </a:pPr>
            <a:r>
              <a:rPr lang="sv-SE" sz="2400" i="1" dirty="0"/>
              <a:t>km</a:t>
            </a:r>
            <a:r>
              <a:rPr lang="sv-SE" sz="3600" i="1" dirty="0"/>
              <a:t>/</a:t>
            </a:r>
            <a:r>
              <a:rPr lang="sv-SE" sz="2400" i="1" dirty="0"/>
              <a:t>km/h x 60 = tid i min</a:t>
            </a:r>
          </a:p>
        </p:txBody>
      </p:sp>
      <p:pic>
        <p:nvPicPr>
          <p:cNvPr id="34818" name="Picture 2" descr="C:\Users\Emil\Desktop\transair_compass_rose.jpg"/>
          <p:cNvPicPr>
            <a:picLocks noChangeAspect="1" noChangeArrowheads="1"/>
          </p:cNvPicPr>
          <p:nvPr/>
        </p:nvPicPr>
        <p:blipFill>
          <a:blip r:embed="rId3" cstate="print"/>
          <a:srcRect/>
          <a:stretch>
            <a:fillRect/>
          </a:stretch>
        </p:blipFill>
        <p:spPr bwMode="auto">
          <a:xfrm>
            <a:off x="4139952" y="1556792"/>
            <a:ext cx="4824536" cy="4824536"/>
          </a:xfrm>
          <a:prstGeom prst="rect">
            <a:avLst/>
          </a:prstGeom>
          <a:noFill/>
        </p:spPr>
      </p:pic>
      <p:sp>
        <p:nvSpPr>
          <p:cNvPr id="5" name="textruta 4"/>
          <p:cNvSpPr txBox="1"/>
          <p:nvPr/>
        </p:nvSpPr>
        <p:spPr>
          <a:xfrm>
            <a:off x="4355976" y="2132856"/>
            <a:ext cx="535724" cy="369332"/>
          </a:xfrm>
          <a:prstGeom prst="rect">
            <a:avLst/>
          </a:prstGeom>
          <a:noFill/>
        </p:spPr>
        <p:txBody>
          <a:bodyPr wrap="none" rtlCol="0">
            <a:spAutoFit/>
          </a:bodyPr>
          <a:lstStyle/>
          <a:p>
            <a:r>
              <a:rPr lang="sv-SE" dirty="0"/>
              <a:t>315</a:t>
            </a:r>
          </a:p>
        </p:txBody>
      </p:sp>
      <p:sp>
        <p:nvSpPr>
          <p:cNvPr id="6" name="textruta 5"/>
          <p:cNvSpPr txBox="1"/>
          <p:nvPr/>
        </p:nvSpPr>
        <p:spPr>
          <a:xfrm>
            <a:off x="8244408" y="2132856"/>
            <a:ext cx="418704" cy="369332"/>
          </a:xfrm>
          <a:prstGeom prst="rect">
            <a:avLst/>
          </a:prstGeom>
          <a:noFill/>
        </p:spPr>
        <p:txBody>
          <a:bodyPr wrap="none" rtlCol="0">
            <a:spAutoFit/>
          </a:bodyPr>
          <a:lstStyle/>
          <a:p>
            <a:r>
              <a:rPr lang="sv-SE" dirty="0"/>
              <a:t>45</a:t>
            </a:r>
          </a:p>
        </p:txBody>
      </p:sp>
      <p:sp>
        <p:nvSpPr>
          <p:cNvPr id="7" name="textruta 6"/>
          <p:cNvSpPr txBox="1"/>
          <p:nvPr/>
        </p:nvSpPr>
        <p:spPr>
          <a:xfrm>
            <a:off x="8244408" y="5877272"/>
            <a:ext cx="535724" cy="369332"/>
          </a:xfrm>
          <a:prstGeom prst="rect">
            <a:avLst/>
          </a:prstGeom>
          <a:noFill/>
        </p:spPr>
        <p:txBody>
          <a:bodyPr wrap="none" rtlCol="0">
            <a:spAutoFit/>
          </a:bodyPr>
          <a:lstStyle/>
          <a:p>
            <a:r>
              <a:rPr lang="sv-SE" dirty="0"/>
              <a:t>135</a:t>
            </a:r>
          </a:p>
        </p:txBody>
      </p:sp>
      <p:sp>
        <p:nvSpPr>
          <p:cNvPr id="8" name="textruta 7"/>
          <p:cNvSpPr txBox="1"/>
          <p:nvPr/>
        </p:nvSpPr>
        <p:spPr>
          <a:xfrm>
            <a:off x="4355976" y="5877272"/>
            <a:ext cx="535724" cy="369332"/>
          </a:xfrm>
          <a:prstGeom prst="rect">
            <a:avLst/>
          </a:prstGeom>
          <a:noFill/>
        </p:spPr>
        <p:txBody>
          <a:bodyPr wrap="none" rtlCol="0">
            <a:spAutoFit/>
          </a:bodyPr>
          <a:lstStyle/>
          <a:p>
            <a:r>
              <a:rPr lang="sv-SE" dirty="0"/>
              <a:t>225</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Navigation</a:t>
            </a:r>
          </a:p>
        </p:txBody>
      </p:sp>
      <p:sp>
        <p:nvSpPr>
          <p:cNvPr id="3" name="Platshållare för innehåll 2"/>
          <p:cNvSpPr>
            <a:spLocks noGrp="1"/>
          </p:cNvSpPr>
          <p:nvPr>
            <p:ph idx="1"/>
          </p:nvPr>
        </p:nvSpPr>
        <p:spPr/>
        <p:txBody>
          <a:bodyPr>
            <a:normAutofit/>
          </a:bodyPr>
          <a:lstStyle/>
          <a:p>
            <a:pPr>
              <a:buNone/>
            </a:pPr>
            <a:r>
              <a:rPr lang="sv-SE" dirty="0"/>
              <a:t>Karta, transportör, linjal</a:t>
            </a:r>
          </a:p>
          <a:p>
            <a:pPr>
              <a:buNone/>
            </a:pPr>
            <a:endParaRPr lang="sv-SE" dirty="0"/>
          </a:p>
          <a:p>
            <a:pPr>
              <a:buNone/>
            </a:pPr>
            <a:r>
              <a:rPr lang="sv-SE" dirty="0"/>
              <a:t>Blankett för driftfärdplan, anteckningsblock</a:t>
            </a:r>
          </a:p>
          <a:p>
            <a:pPr>
              <a:buNone/>
            </a:pPr>
            <a:endParaRPr lang="sv-SE" dirty="0"/>
          </a:p>
          <a:p>
            <a:pPr>
              <a:buNone/>
            </a:pPr>
            <a:r>
              <a:rPr lang="sv-SE" dirty="0"/>
              <a:t>Flygplatskort Svenska Flygfält</a:t>
            </a:r>
          </a:p>
          <a:p>
            <a:pPr>
              <a:buNone/>
            </a:pPr>
            <a:r>
              <a:rPr lang="sv-SE" dirty="0"/>
              <a:t>(finns även som </a:t>
            </a:r>
            <a:r>
              <a:rPr lang="sv-SE" dirty="0" err="1"/>
              <a:t>app</a:t>
            </a:r>
            <a:r>
              <a:rPr lang="sv-SE" dirty="0"/>
              <a:t>)</a:t>
            </a:r>
          </a:p>
          <a:p>
            <a:pPr>
              <a:buNone/>
            </a:pPr>
            <a:endParaRPr lang="sv-S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TMG - Teori</a:t>
            </a:r>
          </a:p>
        </p:txBody>
      </p:sp>
      <p:sp>
        <p:nvSpPr>
          <p:cNvPr id="3" name="Platshållare för innehåll 2"/>
          <p:cNvSpPr>
            <a:spLocks noGrp="1"/>
          </p:cNvSpPr>
          <p:nvPr>
            <p:ph idx="1"/>
          </p:nvPr>
        </p:nvSpPr>
        <p:spPr/>
        <p:txBody>
          <a:bodyPr/>
          <a:lstStyle/>
          <a:p>
            <a:pPr>
              <a:buNone/>
            </a:pPr>
            <a:r>
              <a:rPr lang="sv-SE" dirty="0"/>
              <a:t>Vindens påverkan</a:t>
            </a:r>
          </a:p>
          <a:p>
            <a:pPr>
              <a:buNone/>
            </a:pPr>
            <a:endParaRPr lang="sv-SE" dirty="0"/>
          </a:p>
          <a:p>
            <a:pPr>
              <a:buNone/>
            </a:pPr>
            <a:r>
              <a:rPr lang="sv-SE" dirty="0"/>
              <a:t>Vindtriangel</a:t>
            </a:r>
          </a:p>
          <a:p>
            <a:pPr>
              <a:buNone/>
            </a:pPr>
            <a:endParaRPr lang="sv-SE" dirty="0"/>
          </a:p>
          <a:p>
            <a:pPr>
              <a:buNone/>
            </a:pPr>
            <a:r>
              <a:rPr lang="sv-SE" dirty="0"/>
              <a:t>Avdrift och </a:t>
            </a:r>
            <a:r>
              <a:rPr lang="sv-SE" dirty="0" err="1"/>
              <a:t>upphållningsvinkel</a:t>
            </a:r>
            <a:endParaRPr lang="sv-SE" dirty="0"/>
          </a:p>
          <a:p>
            <a:pPr>
              <a:buNone/>
            </a:pPr>
            <a:endParaRPr lang="sv-SE" dirty="0"/>
          </a:p>
          <a:p>
            <a:pPr>
              <a:buNone/>
            </a:pPr>
            <a:r>
              <a:rPr lang="sv-SE" dirty="0"/>
              <a:t>Färdhastighet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 beräkning behövs:</a:t>
            </a:r>
          </a:p>
        </p:txBody>
      </p:sp>
      <p:sp>
        <p:nvSpPr>
          <p:cNvPr id="3" name="Platshållare för innehåll 2"/>
          <p:cNvSpPr>
            <a:spLocks noGrp="1"/>
          </p:cNvSpPr>
          <p:nvPr>
            <p:ph idx="1"/>
          </p:nvPr>
        </p:nvSpPr>
        <p:spPr/>
        <p:txBody>
          <a:bodyPr>
            <a:normAutofit/>
          </a:bodyPr>
          <a:lstStyle/>
          <a:p>
            <a:pPr>
              <a:buNone/>
            </a:pPr>
            <a:r>
              <a:rPr lang="sv-SE" sz="2400" dirty="0"/>
              <a:t>Färdvinkel (mät på kartan med transportör)</a:t>
            </a:r>
          </a:p>
          <a:p>
            <a:pPr>
              <a:buNone/>
            </a:pPr>
            <a:r>
              <a:rPr lang="sv-SE" sz="2400" dirty="0"/>
              <a:t>Avstånd (skala 1:250000: 10 km = 4 cm)</a:t>
            </a:r>
          </a:p>
          <a:p>
            <a:pPr>
              <a:buNone/>
            </a:pPr>
            <a:r>
              <a:rPr lang="sv-SE" sz="2400" dirty="0"/>
              <a:t>Vind (meteorologisk information)</a:t>
            </a:r>
          </a:p>
          <a:p>
            <a:pPr>
              <a:buNone/>
            </a:pPr>
            <a:r>
              <a:rPr lang="sv-SE" sz="2400" dirty="0"/>
              <a:t>Kurshastighet (fart enligt fartmätaren)</a:t>
            </a:r>
          </a:p>
          <a:p>
            <a:pPr>
              <a:buNone/>
            </a:pPr>
            <a:r>
              <a:rPr lang="sv-SE" sz="2400" dirty="0"/>
              <a:t>Flygtid</a:t>
            </a:r>
          </a:p>
          <a:p>
            <a:pPr>
              <a:buNone/>
            </a:pPr>
            <a:r>
              <a:rPr lang="sv-SE" sz="2400" dirty="0"/>
              <a:t>Bränsleåtgång + reserv 45 minuter, (ca 18 liter/h på Dimona)</a:t>
            </a:r>
          </a:p>
          <a:p>
            <a:pPr>
              <a:buNone/>
            </a:pPr>
            <a:r>
              <a:rPr lang="sv-SE" sz="2400" dirty="0"/>
              <a:t>Vald flyghöjd</a:t>
            </a:r>
          </a:p>
          <a:p>
            <a:pPr>
              <a:buNone/>
            </a:pPr>
            <a:r>
              <a:rPr lang="sv-SE" sz="2400" dirty="0"/>
              <a:t>Vikt och balans</a:t>
            </a:r>
          </a:p>
          <a:p>
            <a:pPr>
              <a:buNone/>
            </a:pPr>
            <a:r>
              <a:rPr lang="sv-SE" sz="2400" dirty="0"/>
              <a:t>(vindtriangel eller navberäkning, kartpreparering, luftrum, </a:t>
            </a:r>
          </a:p>
          <a:p>
            <a:pPr>
              <a:buNone/>
            </a:pPr>
            <a:r>
              <a:rPr lang="sv-SE" sz="2400" dirty="0"/>
              <a:t>frekvenser)</a:t>
            </a:r>
          </a:p>
          <a:p>
            <a:pPr>
              <a:buNone/>
            </a:pPr>
            <a:endParaRPr lang="sv-SE"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Väderinformation</a:t>
            </a:r>
          </a:p>
        </p:txBody>
      </p:sp>
      <p:sp>
        <p:nvSpPr>
          <p:cNvPr id="3" name="Platshållare för innehåll 2"/>
          <p:cNvSpPr>
            <a:spLocks noGrp="1"/>
          </p:cNvSpPr>
          <p:nvPr>
            <p:ph idx="1"/>
          </p:nvPr>
        </p:nvSpPr>
        <p:spPr/>
        <p:txBody>
          <a:bodyPr>
            <a:normAutofit lnSpcReduction="10000"/>
          </a:bodyPr>
          <a:lstStyle/>
          <a:p>
            <a:pPr>
              <a:buNone/>
            </a:pPr>
            <a:r>
              <a:rPr lang="sv-SE" sz="2400" dirty="0"/>
              <a:t>FPC (flight planning center) </a:t>
            </a:r>
            <a:r>
              <a:rPr lang="sv-SE" sz="2000" dirty="0" err="1">
                <a:hlinkClick r:id="rId3"/>
              </a:rPr>
              <a:t>www.lfv.se</a:t>
            </a:r>
            <a:r>
              <a:rPr lang="sv-SE" sz="2400" dirty="0"/>
              <a:t> -      </a:t>
            </a:r>
            <a:r>
              <a:rPr lang="sv-SE" sz="1800" dirty="0"/>
              <a:t>- Notam och flygväder – MET </a:t>
            </a:r>
          </a:p>
          <a:p>
            <a:pPr>
              <a:buNone/>
            </a:pPr>
            <a:endParaRPr lang="sv-SE" sz="1800" dirty="0"/>
          </a:p>
          <a:p>
            <a:pPr>
              <a:buNone/>
            </a:pPr>
            <a:r>
              <a:rPr lang="sv-SE" sz="2400" dirty="0"/>
              <a:t>LHP Låghöjdsprognos, vindar</a:t>
            </a:r>
          </a:p>
          <a:p>
            <a:pPr>
              <a:buNone/>
            </a:pPr>
            <a:endParaRPr lang="sv-SE" sz="2400" dirty="0"/>
          </a:p>
          <a:p>
            <a:pPr>
              <a:buNone/>
            </a:pPr>
            <a:r>
              <a:rPr lang="sv-SE" sz="2400" dirty="0"/>
              <a:t>SWC (</a:t>
            </a:r>
            <a:r>
              <a:rPr lang="sv-SE" sz="2400" dirty="0" err="1"/>
              <a:t>swedish</a:t>
            </a:r>
            <a:r>
              <a:rPr lang="sv-SE" sz="2400" dirty="0"/>
              <a:t> </a:t>
            </a:r>
            <a:r>
              <a:rPr lang="sv-SE" sz="2400" dirty="0" err="1"/>
              <a:t>weather</a:t>
            </a:r>
            <a:r>
              <a:rPr lang="sv-SE" sz="2400" dirty="0"/>
              <a:t> and </a:t>
            </a:r>
            <a:r>
              <a:rPr lang="sv-SE" sz="2400" dirty="0" err="1"/>
              <a:t>climate</a:t>
            </a:r>
            <a:r>
              <a:rPr lang="sv-SE" sz="2400" dirty="0"/>
              <a:t> center)</a:t>
            </a:r>
          </a:p>
          <a:p>
            <a:pPr>
              <a:buNone/>
            </a:pPr>
            <a:r>
              <a:rPr lang="sv-SE" sz="2400" dirty="0"/>
              <a:t>Väderkartor</a:t>
            </a:r>
          </a:p>
          <a:p>
            <a:pPr>
              <a:buNone/>
            </a:pPr>
            <a:endParaRPr lang="sv-SE" sz="2400" dirty="0"/>
          </a:p>
          <a:p>
            <a:pPr>
              <a:buNone/>
            </a:pPr>
            <a:r>
              <a:rPr lang="sv-SE" sz="2400" dirty="0"/>
              <a:t>METAR /TAF (</a:t>
            </a:r>
            <a:r>
              <a:rPr lang="sv-SE" sz="2400" dirty="0" err="1"/>
              <a:t>app</a:t>
            </a:r>
            <a:r>
              <a:rPr lang="sv-SE" sz="2400" dirty="0"/>
              <a:t> </a:t>
            </a:r>
            <a:r>
              <a:rPr lang="sv-SE" sz="2400" dirty="0" err="1"/>
              <a:t>aerowether</a:t>
            </a:r>
            <a:r>
              <a:rPr lang="sv-SE" sz="2400" dirty="0"/>
              <a:t>), AFIS</a:t>
            </a:r>
          </a:p>
          <a:p>
            <a:pPr>
              <a:buNone/>
            </a:pPr>
            <a:endParaRPr lang="sv-SE" sz="2400" dirty="0"/>
          </a:p>
          <a:p>
            <a:pPr>
              <a:buNone/>
            </a:pPr>
            <a:r>
              <a:rPr lang="sv-SE" sz="2400" dirty="0"/>
              <a:t>Väder på nätet (TOP-</a:t>
            </a:r>
            <a:r>
              <a:rPr lang="sv-SE" sz="2400" dirty="0" err="1"/>
              <a:t>meteo</a:t>
            </a:r>
            <a:r>
              <a:rPr lang="sv-SE" sz="2400" dirty="0"/>
              <a:t> – betaltjänst för segelflygprognoser)</a:t>
            </a:r>
          </a:p>
          <a:p>
            <a:pPr>
              <a:buNone/>
            </a:pPr>
            <a:r>
              <a:rPr lang="sv-SE" sz="2400" dirty="0" err="1"/>
              <a:t>väderrradar</a:t>
            </a:r>
            <a:r>
              <a:rPr lang="sv-SE" sz="2400" dirty="0"/>
              <a:t>, </a:t>
            </a:r>
            <a:r>
              <a:rPr lang="sv-SE" sz="2400" dirty="0" err="1"/>
              <a:t>windy</a:t>
            </a:r>
            <a:endParaRPr lang="sv-SE" sz="2400" dirty="0"/>
          </a:p>
          <a:p>
            <a:pPr>
              <a:buNone/>
            </a:pPr>
            <a:endParaRPr lang="sv-SE" sz="2400" dirty="0"/>
          </a:p>
        </p:txBody>
      </p:sp>
      <p:pic>
        <p:nvPicPr>
          <p:cNvPr id="4" name="Bildobjekt 3" descr="http://www.lfv.se/Global/FPC/c.png"/>
          <p:cNvPicPr/>
          <p:nvPr/>
        </p:nvPicPr>
        <p:blipFill>
          <a:blip r:embed="rId4" cstate="print"/>
          <a:srcRect/>
          <a:stretch>
            <a:fillRect/>
          </a:stretch>
        </p:blipFill>
        <p:spPr bwMode="auto">
          <a:xfrm>
            <a:off x="5292080" y="1700808"/>
            <a:ext cx="269751" cy="288032"/>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08113" y="2068513"/>
            <a:ext cx="6327775" cy="2719387"/>
          </a:xfrm>
          <a:prstGeom prst="rect">
            <a:avLst/>
          </a:prstGeom>
          <a:noFill/>
          <a:ln w="9525">
            <a:noFill/>
            <a:miter lim="800000"/>
            <a:headEnd/>
            <a:tailEnd/>
          </a:ln>
        </p:spPr>
      </p:pic>
      <p:sp>
        <p:nvSpPr>
          <p:cNvPr id="3" name="Rubrik 2"/>
          <p:cNvSpPr>
            <a:spLocks noGrp="1"/>
          </p:cNvSpPr>
          <p:nvPr>
            <p:ph type="title"/>
          </p:nvPr>
        </p:nvSpPr>
        <p:spPr/>
        <p:txBody>
          <a:bodyPr/>
          <a:lstStyle/>
          <a:p>
            <a:r>
              <a:rPr lang="sv-SE" dirty="0"/>
              <a:t>Vindtriangel</a:t>
            </a:r>
          </a:p>
        </p:txBody>
      </p:sp>
      <p:sp>
        <p:nvSpPr>
          <p:cNvPr id="4" name="Platshållare för innehåll 3"/>
          <p:cNvSpPr>
            <a:spLocks noGrp="1"/>
          </p:cNvSpPr>
          <p:nvPr>
            <p:ph idx="1"/>
          </p:nvPr>
        </p:nvSpPr>
        <p:spPr/>
        <p:txBody>
          <a:bodyPr>
            <a:normAutofit/>
          </a:bodyPr>
          <a:lstStyle/>
          <a:p>
            <a:pPr>
              <a:buNone/>
            </a:pPr>
            <a:r>
              <a:rPr lang="sv-SE" sz="2400" dirty="0"/>
              <a:t>Använd gärna rutat papper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408113" y="2066925"/>
            <a:ext cx="6327775" cy="2724150"/>
          </a:xfrm>
          <a:prstGeom prst="rect">
            <a:avLst/>
          </a:prstGeom>
          <a:noFill/>
          <a:ln w="9525">
            <a:noFill/>
            <a:miter lim="800000"/>
            <a:headEnd/>
            <a:tailEnd/>
          </a:ln>
        </p:spPr>
      </p:pic>
      <p:sp>
        <p:nvSpPr>
          <p:cNvPr id="4" name="Rubrik 3"/>
          <p:cNvSpPr>
            <a:spLocks noGrp="1"/>
          </p:cNvSpPr>
          <p:nvPr>
            <p:ph type="title"/>
          </p:nvPr>
        </p:nvSpPr>
        <p:spPr/>
        <p:txBody>
          <a:bodyPr/>
          <a:lstStyle/>
          <a:p>
            <a:r>
              <a:rPr lang="sv-SE" dirty="0"/>
              <a:t>Vindtriangel</a:t>
            </a:r>
          </a:p>
        </p:txBody>
      </p:sp>
      <p:sp>
        <p:nvSpPr>
          <p:cNvPr id="5" name="Platshållare för innehåll 4"/>
          <p:cNvSpPr>
            <a:spLocks noGrp="1"/>
          </p:cNvSpPr>
          <p:nvPr>
            <p:ph idx="1"/>
          </p:nvPr>
        </p:nvSpPr>
        <p:spPr/>
        <p:txBody>
          <a:bodyPr/>
          <a:lstStyle/>
          <a:p>
            <a:endParaRPr lang="sv-S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3988" y="2066925"/>
            <a:ext cx="6294437" cy="2724150"/>
          </a:xfrm>
          <a:prstGeom prst="rect">
            <a:avLst/>
          </a:prstGeom>
          <a:noFill/>
          <a:ln w="9525">
            <a:noFill/>
            <a:miter lim="800000"/>
            <a:headEnd/>
            <a:tailEnd/>
          </a:ln>
        </p:spPr>
      </p:pic>
      <p:sp>
        <p:nvSpPr>
          <p:cNvPr id="3" name="Rubrik 2"/>
          <p:cNvSpPr>
            <a:spLocks noGrp="1"/>
          </p:cNvSpPr>
          <p:nvPr>
            <p:ph type="title"/>
          </p:nvPr>
        </p:nvSpPr>
        <p:spPr/>
        <p:txBody>
          <a:bodyPr/>
          <a:lstStyle/>
          <a:p>
            <a:r>
              <a:rPr lang="sv-SE" dirty="0"/>
              <a:t>Vindtriangel</a:t>
            </a:r>
          </a:p>
        </p:txBody>
      </p:sp>
      <p:sp>
        <p:nvSpPr>
          <p:cNvPr id="4" name="Platshållare för innehåll 3"/>
          <p:cNvSpPr>
            <a:spLocks noGrp="1"/>
          </p:cNvSpPr>
          <p:nvPr>
            <p:ph idx="1"/>
          </p:nvPr>
        </p:nvSpPr>
        <p:spPr/>
        <p:txBody>
          <a:bodyPr/>
          <a:lstStyle/>
          <a:p>
            <a:endParaRPr lang="sv-S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lum bright="-10000"/>
          </a:blip>
          <a:srcRect l="4332" t="1701" b="1701"/>
          <a:stretch>
            <a:fillRect/>
          </a:stretch>
        </p:blipFill>
        <p:spPr bwMode="auto">
          <a:xfrm>
            <a:off x="2042264" y="0"/>
            <a:ext cx="4938522" cy="6858000"/>
          </a:xfrm>
          <a:prstGeom prst="rect">
            <a:avLst/>
          </a:prstGeom>
          <a:noFill/>
          <a:ln w="9525">
            <a:noFill/>
            <a:miter lim="800000"/>
            <a:headEnd/>
            <a:tailEnd/>
          </a:ln>
        </p:spPr>
      </p:pic>
      <p:sp>
        <p:nvSpPr>
          <p:cNvPr id="3" name="textruta 2"/>
          <p:cNvSpPr txBox="1"/>
          <p:nvPr/>
        </p:nvSpPr>
        <p:spPr>
          <a:xfrm>
            <a:off x="251520" y="260648"/>
            <a:ext cx="1671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Kartpreparering</a:t>
            </a:r>
          </a:p>
        </p:txBody>
      </p:sp>
      <p:cxnSp>
        <p:nvCxnSpPr>
          <p:cNvPr id="5" name="Rak 4"/>
          <p:cNvCxnSpPr/>
          <p:nvPr/>
        </p:nvCxnSpPr>
        <p:spPr>
          <a:xfrm flipV="1">
            <a:off x="2555776" y="764704"/>
            <a:ext cx="1656184"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4211960" y="764704"/>
            <a:ext cx="1728192" cy="17281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V="1">
            <a:off x="2555776" y="2492896"/>
            <a:ext cx="3384376" cy="18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107504" y="1124744"/>
            <a:ext cx="2001574"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Viared – Herrljunga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023</a:t>
            </a:r>
            <a:r>
              <a:rPr kumimoji="0" lang="sv-SE" sz="1500" b="0" i="0" u="none" strike="noStrike" kern="1200" cap="none" spc="0" normalizeH="0" baseline="50000" noProof="0" dirty="0">
                <a:ln>
                  <a:noFill/>
                </a:ln>
                <a:solidFill>
                  <a:prstClr val="black"/>
                </a:solidFill>
                <a:effectLst/>
                <a:uLnTx/>
                <a:uFillTx/>
                <a:latin typeface="Calibri"/>
                <a:ea typeface="+mn-ea"/>
                <a:cs typeface="+mn-cs"/>
              </a:rPr>
              <a:t>o</a:t>
            </a:r>
            <a:r>
              <a:rPr kumimoji="0" lang="sv-SE" sz="15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a:ln>
                  <a:noFill/>
                </a:ln>
                <a:solidFill>
                  <a:prstClr val="black"/>
                </a:solidFill>
                <a:effectLst/>
                <a:uLnTx/>
                <a:uFillTx/>
                <a:latin typeface="Calibri"/>
                <a:ea typeface="+mn-ea"/>
                <a:cs typeface="+mn-cs"/>
              </a:rPr>
              <a:t>40,6 km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50000" noProof="0" dirty="0">
              <a:ln>
                <a:noFill/>
              </a:ln>
              <a:solidFill>
                <a:prstClr val="black"/>
              </a:solidFill>
              <a:effectLst/>
              <a:uLnTx/>
              <a:uFillTx/>
              <a:latin typeface="Calibri"/>
              <a:ea typeface="+mn-ea"/>
              <a:cs typeface="+mn-cs"/>
            </a:endParaRPr>
          </a:p>
        </p:txBody>
      </p:sp>
      <p:sp>
        <p:nvSpPr>
          <p:cNvPr id="11" name="textruta 10"/>
          <p:cNvSpPr txBox="1"/>
          <p:nvPr/>
        </p:nvSpPr>
        <p:spPr>
          <a:xfrm>
            <a:off x="107504" y="2060848"/>
            <a:ext cx="1579278"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Herrljunga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Timmele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133</a:t>
            </a:r>
            <a:r>
              <a:rPr kumimoji="0" lang="sv-SE" sz="1800" b="0" i="0" u="none" strike="noStrike" kern="1200" cap="none" spc="0" normalizeH="0" baseline="50000" noProof="0" dirty="0">
                <a:ln>
                  <a:noFill/>
                </a:ln>
                <a:solidFill>
                  <a:prstClr val="black"/>
                </a:solidFill>
                <a:effectLst/>
                <a:uLnTx/>
                <a:uFillTx/>
                <a:latin typeface="Calibri"/>
                <a:ea typeface="+mn-ea"/>
                <a:cs typeface="+mn-cs"/>
              </a:rPr>
              <a:t>o</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lang="sv-SE">
                <a:solidFill>
                  <a:prstClr val="black"/>
                </a:solidFill>
                <a:latin typeface="Calibri"/>
              </a:rPr>
              <a:t>25,5</a:t>
            </a:r>
            <a:r>
              <a:rPr kumimoji="0" lang="sv-SE" sz="1800" b="0" i="0" u="none" strike="noStrike" kern="1200" cap="none" spc="0" normalizeH="0" baseline="0" noProof="0">
                <a:ln>
                  <a:noFill/>
                </a:ln>
                <a:solidFill>
                  <a:prstClr val="black"/>
                </a:solidFill>
                <a:effectLst/>
                <a:uLnTx/>
                <a:uFillTx/>
                <a:latin typeface="Calibri"/>
                <a:ea typeface="+mn-ea"/>
                <a:cs typeface="+mn-cs"/>
              </a:rPr>
              <a:t> </a:t>
            </a:r>
            <a:r>
              <a:rPr kumimoji="0" lang="sv-SE" sz="1800" b="0" i="0" u="none" strike="noStrike" kern="1200" cap="none" spc="0" normalizeH="0" baseline="0" noProof="0" dirty="0">
                <a:ln>
                  <a:noFill/>
                </a:ln>
                <a:solidFill>
                  <a:prstClr val="black"/>
                </a:solidFill>
                <a:effectLst/>
                <a:uLnTx/>
                <a:uFillTx/>
                <a:latin typeface="Calibri"/>
                <a:ea typeface="+mn-ea"/>
                <a:cs typeface="+mn-cs"/>
              </a:rPr>
              <a:t>km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Tid:</a:t>
            </a:r>
            <a:r>
              <a:rPr kumimoji="0" lang="sv-SE" sz="1800" b="0" i="0" u="none" strike="noStrike" kern="1200" cap="none" spc="0" normalizeH="0" baseline="50000" noProof="0" dirty="0">
                <a:ln>
                  <a:noFill/>
                </a:ln>
                <a:solidFill>
                  <a:prstClr val="black"/>
                </a:solidFill>
                <a:effectLst/>
                <a:uLnTx/>
                <a:uFillTx/>
                <a:latin typeface="Calibri"/>
                <a:ea typeface="+mn-ea"/>
                <a:cs typeface="+mn-cs"/>
              </a:rPr>
              <a:t>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ruta 11"/>
          <p:cNvSpPr txBox="1"/>
          <p:nvPr/>
        </p:nvSpPr>
        <p:spPr>
          <a:xfrm>
            <a:off x="179512" y="3429000"/>
            <a:ext cx="183274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Timmele – Viared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241</a:t>
            </a:r>
            <a:r>
              <a:rPr kumimoji="0" lang="sv-SE" sz="1800" b="0" i="0" u="none" strike="noStrike" kern="1200" cap="none" spc="0" normalizeH="0" baseline="50000" noProof="0" dirty="0">
                <a:ln>
                  <a:noFill/>
                </a:ln>
                <a:solidFill>
                  <a:prstClr val="black"/>
                </a:solidFill>
                <a:effectLst/>
                <a:uLnTx/>
                <a:uFillTx/>
                <a:latin typeface="Calibri"/>
                <a:ea typeface="+mn-ea"/>
                <a:cs typeface="+mn-cs"/>
              </a:rPr>
              <a:t>o</a:t>
            </a:r>
            <a:r>
              <a:rPr kumimoji="0" lang="sv-SE" sz="1800" b="0" i="0" u="none" strike="noStrike" kern="1200" cap="none" spc="0" normalizeH="0" baseline="0" noProof="0" dirty="0">
                <a:ln>
                  <a:noFill/>
                </a:ln>
                <a:solidFill>
                  <a:prstClr val="black"/>
                </a:solidFill>
                <a:effectLst/>
                <a:uLnTx/>
                <a:uFillTx/>
                <a:latin typeface="Calibri"/>
                <a:ea typeface="+mn-ea"/>
                <a:cs typeface="+mn-cs"/>
              </a:rPr>
              <a:t>  36,3 km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Tid:</a:t>
            </a:r>
          </a:p>
        </p:txBody>
      </p:sp>
      <p:sp>
        <p:nvSpPr>
          <p:cNvPr id="13" name="textruta 12"/>
          <p:cNvSpPr txBox="1"/>
          <p:nvPr/>
        </p:nvSpPr>
        <p:spPr>
          <a:xfrm>
            <a:off x="179512" y="4725144"/>
            <a:ext cx="134697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Total distans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102,4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Flygtid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~45 minuter</a:t>
            </a:r>
          </a:p>
        </p:txBody>
      </p:sp>
      <p:sp>
        <p:nvSpPr>
          <p:cNvPr id="2" name="textruta 1">
            <a:extLst>
              <a:ext uri="{FF2B5EF4-FFF2-40B4-BE49-F238E27FC236}">
                <a16:creationId xmlns:a16="http://schemas.microsoft.com/office/drawing/2014/main" id="{DDB8007F-CBD6-4368-8CBB-537CC245D34A}"/>
              </a:ext>
            </a:extLst>
          </p:cNvPr>
          <p:cNvSpPr txBox="1"/>
          <p:nvPr/>
        </p:nvSpPr>
        <p:spPr>
          <a:xfrm>
            <a:off x="7238502" y="999019"/>
            <a:ext cx="1671996" cy="4524315"/>
          </a:xfrm>
          <a:prstGeom prst="rect">
            <a:avLst/>
          </a:prstGeom>
          <a:noFill/>
        </p:spPr>
        <p:txBody>
          <a:bodyPr wrap="none" rtlCol="0">
            <a:spAutoFit/>
          </a:bodyPr>
          <a:lstStyle/>
          <a:p>
            <a:r>
              <a:rPr lang="sv-SE" dirty="0"/>
              <a:t>Kartpreparering</a:t>
            </a:r>
          </a:p>
          <a:p>
            <a:endParaRPr lang="sv-SE" dirty="0"/>
          </a:p>
          <a:p>
            <a:r>
              <a:rPr lang="sv-SE" dirty="0"/>
              <a:t>Tidsstreck</a:t>
            </a:r>
          </a:p>
          <a:p>
            <a:endParaRPr lang="sv-SE" dirty="0"/>
          </a:p>
          <a:p>
            <a:r>
              <a:rPr lang="sv-SE" dirty="0"/>
              <a:t>Avstånd</a:t>
            </a:r>
          </a:p>
          <a:p>
            <a:endParaRPr lang="sv-SE" dirty="0"/>
          </a:p>
          <a:p>
            <a:r>
              <a:rPr lang="sv-SE" dirty="0"/>
              <a:t>Hinder</a:t>
            </a:r>
          </a:p>
          <a:p>
            <a:endParaRPr lang="sv-SE" dirty="0"/>
          </a:p>
          <a:p>
            <a:r>
              <a:rPr lang="sv-SE" dirty="0"/>
              <a:t>Master</a:t>
            </a:r>
          </a:p>
          <a:p>
            <a:endParaRPr lang="sv-SE" dirty="0"/>
          </a:p>
          <a:p>
            <a:r>
              <a:rPr lang="sv-SE" dirty="0"/>
              <a:t>Sjöar</a:t>
            </a:r>
          </a:p>
          <a:p>
            <a:endParaRPr lang="sv-SE" dirty="0"/>
          </a:p>
          <a:p>
            <a:r>
              <a:rPr lang="sv-SE" dirty="0"/>
              <a:t>Uppfångare</a:t>
            </a:r>
          </a:p>
          <a:p>
            <a:endParaRPr lang="sv-SE" dirty="0"/>
          </a:p>
          <a:p>
            <a:r>
              <a:rPr lang="sv-SE" dirty="0" err="1"/>
              <a:t>Vindpil</a:t>
            </a:r>
            <a:endParaRPr lang="sv-SE" dirty="0"/>
          </a:p>
          <a:p>
            <a:endParaRPr lang="sv-SE" dirty="0"/>
          </a:p>
        </p:txBody>
      </p:sp>
      <p:cxnSp>
        <p:nvCxnSpPr>
          <p:cNvPr id="8" name="Rak koppling 7">
            <a:extLst>
              <a:ext uri="{FF2B5EF4-FFF2-40B4-BE49-F238E27FC236}">
                <a16:creationId xmlns:a16="http://schemas.microsoft.com/office/drawing/2014/main" id="{8677AF32-7201-4DD1-92A6-57E01C6BD7CC}"/>
              </a:ext>
            </a:extLst>
          </p:cNvPr>
          <p:cNvCxnSpPr/>
          <p:nvPr/>
        </p:nvCxnSpPr>
        <p:spPr>
          <a:xfrm>
            <a:off x="3370968" y="2201962"/>
            <a:ext cx="360040" cy="144016"/>
          </a:xfrm>
          <a:prstGeom prst="line">
            <a:avLst/>
          </a:prstGeom>
          <a:ln w="57150">
            <a:prstDash val="solid"/>
          </a:ln>
        </p:spPr>
        <p:style>
          <a:lnRef idx="1">
            <a:schemeClr val="accent1"/>
          </a:lnRef>
          <a:fillRef idx="0">
            <a:schemeClr val="accent1"/>
          </a:fillRef>
          <a:effectRef idx="0">
            <a:schemeClr val="accent1"/>
          </a:effectRef>
          <a:fontRef idx="minor">
            <a:schemeClr val="tx1"/>
          </a:fontRef>
        </p:style>
      </p:cxnSp>
      <p:sp>
        <p:nvSpPr>
          <p:cNvPr id="9" name="Båge 8">
            <a:extLst>
              <a:ext uri="{FF2B5EF4-FFF2-40B4-BE49-F238E27FC236}">
                <a16:creationId xmlns:a16="http://schemas.microsoft.com/office/drawing/2014/main" id="{14F9DB53-21CD-4BBD-8641-D4DD20EA0A39}"/>
              </a:ext>
            </a:extLst>
          </p:cNvPr>
          <p:cNvSpPr/>
          <p:nvPr/>
        </p:nvSpPr>
        <p:spPr>
          <a:xfrm>
            <a:off x="2555776" y="3392996"/>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Ellips 13">
            <a:extLst>
              <a:ext uri="{FF2B5EF4-FFF2-40B4-BE49-F238E27FC236}">
                <a16:creationId xmlns:a16="http://schemas.microsoft.com/office/drawing/2014/main" id="{DE63C306-0804-4922-BFFE-17C14C49BC2B}"/>
              </a:ext>
            </a:extLst>
          </p:cNvPr>
          <p:cNvSpPr/>
          <p:nvPr/>
        </p:nvSpPr>
        <p:spPr>
          <a:xfrm>
            <a:off x="1686782" y="3261177"/>
            <a:ext cx="2001574" cy="1932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92ABA106-7FD4-42DD-9F3E-35606D92047B}"/>
              </a:ext>
            </a:extLst>
          </p:cNvPr>
          <p:cNvSpPr/>
          <p:nvPr/>
        </p:nvSpPr>
        <p:spPr>
          <a:xfrm>
            <a:off x="3848654" y="3694782"/>
            <a:ext cx="623620" cy="5983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CE476DAC-28CB-47B6-8AC8-59BFE14B310A}"/>
              </a:ext>
            </a:extLst>
          </p:cNvPr>
          <p:cNvSpPr/>
          <p:nvPr/>
        </p:nvSpPr>
        <p:spPr>
          <a:xfrm rot="8965360" flipH="1">
            <a:off x="4761601" y="5515360"/>
            <a:ext cx="1419217" cy="558243"/>
          </a:xfrm>
          <a:prstGeom prst="righ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02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Viktigt att observera</a:t>
            </a:r>
          </a:p>
        </p:txBody>
      </p:sp>
      <p:sp>
        <p:nvSpPr>
          <p:cNvPr id="6" name="Platshållare för innehåll 5"/>
          <p:cNvSpPr>
            <a:spLocks noGrp="1"/>
          </p:cNvSpPr>
          <p:nvPr>
            <p:ph idx="1"/>
          </p:nvPr>
        </p:nvSpPr>
        <p:spPr/>
        <p:txBody>
          <a:bodyPr>
            <a:normAutofit lnSpcReduction="10000"/>
          </a:bodyPr>
          <a:lstStyle/>
          <a:p>
            <a:pPr>
              <a:buNone/>
            </a:pPr>
            <a:r>
              <a:rPr lang="sv-SE" sz="2400" dirty="0"/>
              <a:t>Förhållandet mellan temperatur och daggpunkt</a:t>
            </a:r>
          </a:p>
          <a:p>
            <a:pPr>
              <a:buNone/>
            </a:pPr>
            <a:endParaRPr lang="sv-SE" sz="2400" dirty="0"/>
          </a:p>
          <a:p>
            <a:pPr>
              <a:buNone/>
            </a:pPr>
            <a:r>
              <a:rPr lang="sv-SE" sz="2400" dirty="0"/>
              <a:t>Aktuell temperatur, förväntad förändring</a:t>
            </a:r>
          </a:p>
          <a:p>
            <a:pPr>
              <a:buNone/>
            </a:pPr>
            <a:endParaRPr lang="sv-SE" sz="2400" dirty="0"/>
          </a:p>
          <a:p>
            <a:pPr>
              <a:buNone/>
            </a:pPr>
            <a:r>
              <a:rPr lang="sv-SE" sz="2400" dirty="0"/>
              <a:t>Kustnära flygningar</a:t>
            </a:r>
          </a:p>
          <a:p>
            <a:pPr>
              <a:buNone/>
            </a:pPr>
            <a:endParaRPr lang="sv-SE" sz="2400" dirty="0"/>
          </a:p>
          <a:p>
            <a:pPr>
              <a:buNone/>
            </a:pPr>
            <a:r>
              <a:rPr lang="sv-SE" sz="2400" dirty="0"/>
              <a:t>Isbildningsrisk, </a:t>
            </a:r>
            <a:r>
              <a:rPr lang="sv-SE" sz="2400" dirty="0" err="1"/>
              <a:t>förgasaris</a:t>
            </a:r>
            <a:endParaRPr lang="sv-SE" sz="2400" dirty="0"/>
          </a:p>
          <a:p>
            <a:pPr>
              <a:buNone/>
            </a:pPr>
            <a:endParaRPr lang="sv-SE" sz="2400" dirty="0"/>
          </a:p>
          <a:p>
            <a:pPr>
              <a:buNone/>
            </a:pPr>
            <a:r>
              <a:rPr lang="sv-SE" sz="2400" dirty="0"/>
              <a:t>Sidvind / byig vind</a:t>
            </a:r>
          </a:p>
          <a:p>
            <a:pPr>
              <a:buNone/>
            </a:pPr>
            <a:endParaRPr lang="sv-SE" sz="2400" dirty="0"/>
          </a:p>
          <a:p>
            <a:pPr>
              <a:buNone/>
            </a:pPr>
            <a:r>
              <a:rPr lang="sv-SE" sz="2400" dirty="0"/>
              <a:t>Möjliga väderförändringar under flygningen, fronter, CB</a:t>
            </a:r>
          </a:p>
          <a:p>
            <a:pPr>
              <a:buNone/>
            </a:pPr>
            <a:endParaRPr lang="sv-SE"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Isbildning i förgasaren</a:t>
            </a:r>
          </a:p>
        </p:txBody>
      </p:sp>
      <p:pic>
        <p:nvPicPr>
          <p:cNvPr id="4" name="Platshållare för innehåll 3" descr="Forgasaris_Diagram.jpg"/>
          <p:cNvPicPr>
            <a:picLocks noGrp="1" noChangeAspect="1"/>
          </p:cNvPicPr>
          <p:nvPr>
            <p:ph idx="1"/>
          </p:nvPr>
        </p:nvPicPr>
        <p:blipFill>
          <a:blip r:embed="rId2" cstate="print"/>
          <a:stretch>
            <a:fillRect/>
          </a:stretch>
        </p:blipFill>
        <p:spPr>
          <a:xfrm>
            <a:off x="2339752" y="1196752"/>
            <a:ext cx="4407178" cy="5508600"/>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TMG - Teori</a:t>
            </a:r>
          </a:p>
        </p:txBody>
      </p:sp>
      <p:sp>
        <p:nvSpPr>
          <p:cNvPr id="5" name="Platshållare för innehåll 4"/>
          <p:cNvSpPr>
            <a:spLocks noGrp="1"/>
          </p:cNvSpPr>
          <p:nvPr>
            <p:ph idx="1"/>
          </p:nvPr>
        </p:nvSpPr>
        <p:spPr/>
        <p:txBody>
          <a:bodyPr/>
          <a:lstStyle/>
          <a:p>
            <a:pPr>
              <a:buNone/>
            </a:pPr>
            <a:r>
              <a:rPr lang="sv-SE" sz="4000" dirty="0"/>
              <a:t>Planering:</a:t>
            </a:r>
          </a:p>
          <a:p>
            <a:pPr>
              <a:buNone/>
            </a:pPr>
            <a:r>
              <a:rPr lang="sv-SE" dirty="0"/>
              <a:t>Bränsleförråd</a:t>
            </a:r>
          </a:p>
          <a:p>
            <a:pPr>
              <a:buNone/>
            </a:pPr>
            <a:r>
              <a:rPr lang="sv-SE" dirty="0"/>
              <a:t>Vikt och balans</a:t>
            </a:r>
          </a:p>
          <a:p>
            <a:pPr>
              <a:buNone/>
            </a:pPr>
            <a:r>
              <a:rPr lang="sv-SE" dirty="0"/>
              <a:t>Flygplanet luftvärdigt</a:t>
            </a:r>
          </a:p>
          <a:p>
            <a:pPr>
              <a:buNone/>
            </a:pPr>
            <a:r>
              <a:rPr lang="sv-SE" dirty="0"/>
              <a:t>Piloten behörig</a:t>
            </a:r>
          </a:p>
        </p:txBody>
      </p:sp>
    </p:spTree>
    <p:extLst>
      <p:ext uri="{BB962C8B-B14F-4D97-AF65-F5344CB8AC3E}">
        <p14:creationId xmlns:p14="http://schemas.microsoft.com/office/powerpoint/2010/main" val="375029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0D5FBE-1008-4466-9417-26FA835F2D3D}"/>
              </a:ext>
            </a:extLst>
          </p:cNvPr>
          <p:cNvSpPr>
            <a:spLocks noGrp="1"/>
          </p:cNvSpPr>
          <p:nvPr>
            <p:ph type="title"/>
          </p:nvPr>
        </p:nvSpPr>
        <p:spPr/>
        <p:txBody>
          <a:bodyPr/>
          <a:lstStyle/>
          <a:p>
            <a:r>
              <a:rPr lang="sv-SE" dirty="0"/>
              <a:t>Bränsleplanering</a:t>
            </a:r>
          </a:p>
        </p:txBody>
      </p:sp>
      <p:sp>
        <p:nvSpPr>
          <p:cNvPr id="3" name="Platshållare för innehåll 2">
            <a:extLst>
              <a:ext uri="{FF2B5EF4-FFF2-40B4-BE49-F238E27FC236}">
                <a16:creationId xmlns:a16="http://schemas.microsoft.com/office/drawing/2014/main" id="{5C99623B-6173-4518-B53F-2917FA735D82}"/>
              </a:ext>
            </a:extLst>
          </p:cNvPr>
          <p:cNvSpPr>
            <a:spLocks noGrp="1"/>
          </p:cNvSpPr>
          <p:nvPr>
            <p:ph idx="1"/>
          </p:nvPr>
        </p:nvSpPr>
        <p:spPr/>
        <p:txBody>
          <a:bodyPr>
            <a:normAutofit/>
          </a:bodyPr>
          <a:lstStyle/>
          <a:p>
            <a:pPr marL="0" indent="0">
              <a:buNone/>
            </a:pPr>
            <a:r>
              <a:rPr lang="sv-SE" sz="2400" dirty="0"/>
              <a:t>2.13 FUEL</a:t>
            </a:r>
          </a:p>
          <a:p>
            <a:pPr marL="0" indent="0">
              <a:buNone/>
            </a:pPr>
            <a:r>
              <a:rPr lang="sv-SE" sz="2400" dirty="0" err="1"/>
              <a:t>Fuel</a:t>
            </a:r>
            <a:r>
              <a:rPr lang="sv-SE" sz="2400" dirty="0"/>
              <a:t> </a:t>
            </a:r>
            <a:r>
              <a:rPr lang="sv-SE" sz="2400" dirty="0" err="1"/>
              <a:t>capacity</a:t>
            </a:r>
            <a:r>
              <a:rPr lang="sv-SE" sz="2400" dirty="0"/>
              <a:t>					      SE-UOP har</a:t>
            </a:r>
          </a:p>
          <a:p>
            <a:pPr marL="0" indent="0">
              <a:buNone/>
            </a:pPr>
            <a:r>
              <a:rPr lang="sv-SE" sz="2400" dirty="0"/>
              <a:t>Diamond AIRCRAFT Operating Limitations           stor tank</a:t>
            </a:r>
          </a:p>
          <a:p>
            <a:pPr marL="0" indent="0">
              <a:buNone/>
            </a:pPr>
            <a:r>
              <a:rPr lang="sv-SE" sz="2400" dirty="0"/>
              <a:t>Standard tank……… 55 liters (1 4.5 US gal)</a:t>
            </a:r>
          </a:p>
          <a:p>
            <a:pPr marL="0" indent="0">
              <a:buNone/>
            </a:pPr>
            <a:r>
              <a:rPr lang="sv-SE" sz="2400" dirty="0"/>
              <a:t>Long </a:t>
            </a:r>
            <a:r>
              <a:rPr lang="sv-SE" sz="2400" dirty="0" err="1"/>
              <a:t>range</a:t>
            </a:r>
            <a:r>
              <a:rPr lang="sv-SE" sz="2400" dirty="0"/>
              <a:t> tank ……79 liters (20.9 US gal)</a:t>
            </a:r>
          </a:p>
          <a:p>
            <a:pPr marL="0" indent="0">
              <a:buNone/>
            </a:pPr>
            <a:endParaRPr lang="sv-SE" sz="2400" dirty="0"/>
          </a:p>
          <a:p>
            <a:pPr marL="0" indent="0">
              <a:buNone/>
            </a:pPr>
            <a:r>
              <a:rPr lang="sv-SE" sz="2400" dirty="0" err="1"/>
              <a:t>Usable</a:t>
            </a:r>
            <a:r>
              <a:rPr lang="sv-SE" sz="2400" dirty="0"/>
              <a:t> </a:t>
            </a:r>
            <a:r>
              <a:rPr lang="sv-SE" sz="2400" dirty="0" err="1"/>
              <a:t>fuel</a:t>
            </a:r>
            <a:endParaRPr lang="sv-SE" sz="2400" dirty="0"/>
          </a:p>
          <a:p>
            <a:pPr marL="0" indent="0">
              <a:buNone/>
            </a:pPr>
            <a:r>
              <a:rPr lang="sv-SE" sz="2400" dirty="0"/>
              <a:t>Standard tank ………54 liters (14.3 US gal)</a:t>
            </a:r>
          </a:p>
          <a:p>
            <a:pPr marL="0" indent="0">
              <a:buNone/>
            </a:pPr>
            <a:r>
              <a:rPr lang="sv-SE" sz="2400" dirty="0"/>
              <a:t>Long </a:t>
            </a:r>
            <a:r>
              <a:rPr lang="sv-SE" sz="2400" dirty="0" err="1"/>
              <a:t>range</a:t>
            </a:r>
            <a:r>
              <a:rPr lang="sv-SE" sz="2400" dirty="0"/>
              <a:t> tank . . .</a:t>
            </a:r>
            <a:r>
              <a:rPr lang="sv-SE" sz="2400" u="sng" dirty="0"/>
              <a:t>77 liters (20.3 US gal)</a:t>
            </a:r>
          </a:p>
        </p:txBody>
      </p:sp>
      <p:sp>
        <p:nvSpPr>
          <p:cNvPr id="4" name="textruta 3">
            <a:extLst>
              <a:ext uri="{FF2B5EF4-FFF2-40B4-BE49-F238E27FC236}">
                <a16:creationId xmlns:a16="http://schemas.microsoft.com/office/drawing/2014/main" id="{3372057E-BFBB-43EF-BB27-D1B6CB3BF03B}"/>
              </a:ext>
            </a:extLst>
          </p:cNvPr>
          <p:cNvSpPr txBox="1"/>
          <p:nvPr/>
        </p:nvSpPr>
        <p:spPr>
          <a:xfrm>
            <a:off x="4114800" y="2971800"/>
            <a:ext cx="914400" cy="914400"/>
          </a:xfrm>
          <a:prstGeom prst="rect">
            <a:avLst/>
          </a:prstGeom>
          <a:noFill/>
        </p:spPr>
        <p:txBody>
          <a:bodyPr wrap="square" rtlCol="0">
            <a:spAutoFit/>
          </a:bodyPr>
          <a:lstStyle/>
          <a:p>
            <a:endParaRPr lang="sv-SE" dirty="0"/>
          </a:p>
        </p:txBody>
      </p:sp>
      <p:sp>
        <p:nvSpPr>
          <p:cNvPr id="5" name="Pil: höger 4">
            <a:extLst>
              <a:ext uri="{FF2B5EF4-FFF2-40B4-BE49-F238E27FC236}">
                <a16:creationId xmlns:a16="http://schemas.microsoft.com/office/drawing/2014/main" id="{9D2826A8-9A3F-4BF9-B7DF-2429E7605982}"/>
              </a:ext>
            </a:extLst>
          </p:cNvPr>
          <p:cNvSpPr/>
          <p:nvPr/>
        </p:nvSpPr>
        <p:spPr>
          <a:xfrm rot="10800000">
            <a:off x="5796136" y="5257800"/>
            <a:ext cx="1368152"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832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bord&#10;&#10;Automatiskt genererad beskrivning">
            <a:extLst>
              <a:ext uri="{FF2B5EF4-FFF2-40B4-BE49-F238E27FC236}">
                <a16:creationId xmlns:a16="http://schemas.microsoft.com/office/drawing/2014/main" id="{051CE962-F42F-46FD-AEB4-B9008CC8EE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87" y="9622"/>
            <a:ext cx="8963025" cy="5310590"/>
          </a:xfrm>
          <a:noFill/>
        </p:spPr>
      </p:pic>
      <p:sp>
        <p:nvSpPr>
          <p:cNvPr id="6" name="textruta 5">
            <a:extLst>
              <a:ext uri="{FF2B5EF4-FFF2-40B4-BE49-F238E27FC236}">
                <a16:creationId xmlns:a16="http://schemas.microsoft.com/office/drawing/2014/main" id="{1C81BED3-B962-47AA-B7DD-F9B8688DE7B4}"/>
              </a:ext>
            </a:extLst>
          </p:cNvPr>
          <p:cNvSpPr txBox="1"/>
          <p:nvPr/>
        </p:nvSpPr>
        <p:spPr>
          <a:xfrm>
            <a:off x="2411760" y="5517232"/>
            <a:ext cx="4550861" cy="707886"/>
          </a:xfrm>
          <a:prstGeom prst="rect">
            <a:avLst/>
          </a:prstGeom>
          <a:noFill/>
        </p:spPr>
        <p:txBody>
          <a:bodyPr wrap="none" rtlCol="0">
            <a:spAutoFit/>
          </a:bodyPr>
          <a:lstStyle/>
          <a:p>
            <a:r>
              <a:rPr lang="sv-SE" sz="2000" dirty="0"/>
              <a:t>2100 rpm 22 </a:t>
            </a:r>
            <a:r>
              <a:rPr lang="sv-SE" sz="2000" dirty="0" err="1"/>
              <a:t>inHg</a:t>
            </a:r>
            <a:r>
              <a:rPr lang="sv-SE" sz="2000" dirty="0"/>
              <a:t>, 150 km/h, ca 18 liter/h</a:t>
            </a:r>
          </a:p>
          <a:p>
            <a:r>
              <a:rPr lang="sv-SE" sz="2000" dirty="0"/>
              <a:t>Under kvarts tank enligt mätaren = tanka!</a:t>
            </a:r>
          </a:p>
        </p:txBody>
      </p:sp>
    </p:spTree>
    <p:extLst>
      <p:ext uri="{BB962C8B-B14F-4D97-AF65-F5344CB8AC3E}">
        <p14:creationId xmlns:p14="http://schemas.microsoft.com/office/powerpoint/2010/main" val="112675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2AFA4-D7D4-4ADA-B62C-7B430636910C}"/>
              </a:ext>
            </a:extLst>
          </p:cNvPr>
          <p:cNvSpPr>
            <a:spLocks noGrp="1"/>
          </p:cNvSpPr>
          <p:nvPr>
            <p:ph type="title"/>
          </p:nvPr>
        </p:nvSpPr>
        <p:spPr/>
        <p:txBody>
          <a:bodyPr/>
          <a:lstStyle/>
          <a:p>
            <a:r>
              <a:rPr lang="sv-SE" dirty="0"/>
              <a:t>Bränslekalkyl</a:t>
            </a:r>
          </a:p>
        </p:txBody>
      </p:sp>
      <p:sp>
        <p:nvSpPr>
          <p:cNvPr id="3" name="Platshållare för innehåll 2">
            <a:extLst>
              <a:ext uri="{FF2B5EF4-FFF2-40B4-BE49-F238E27FC236}">
                <a16:creationId xmlns:a16="http://schemas.microsoft.com/office/drawing/2014/main" id="{1652DC73-14A0-4794-BC02-2B2450F7DC34}"/>
              </a:ext>
            </a:extLst>
          </p:cNvPr>
          <p:cNvSpPr>
            <a:spLocks noGrp="1"/>
          </p:cNvSpPr>
          <p:nvPr>
            <p:ph idx="1"/>
          </p:nvPr>
        </p:nvSpPr>
        <p:spPr/>
        <p:txBody>
          <a:bodyPr>
            <a:normAutofit/>
          </a:bodyPr>
          <a:lstStyle/>
          <a:p>
            <a:pPr marL="0" indent="0">
              <a:buNone/>
            </a:pPr>
            <a:r>
              <a:rPr lang="sv-SE" sz="2800" dirty="0"/>
              <a:t>Förbrukning under färd med vald fart, propellervarv och </a:t>
            </a:r>
            <a:r>
              <a:rPr lang="sv-SE" sz="2800" dirty="0" err="1"/>
              <a:t>ingastryck</a:t>
            </a:r>
            <a:endParaRPr lang="sv-SE" sz="2800" dirty="0"/>
          </a:p>
          <a:p>
            <a:pPr marL="0" indent="0">
              <a:buNone/>
            </a:pPr>
            <a:endParaRPr lang="sv-SE" sz="2800" dirty="0"/>
          </a:p>
          <a:p>
            <a:pPr marL="0" indent="0">
              <a:buNone/>
            </a:pPr>
            <a:r>
              <a:rPr lang="sv-SE" sz="2800" dirty="0"/>
              <a:t>Förbrukning till alternativ flygplats</a:t>
            </a:r>
          </a:p>
          <a:p>
            <a:pPr marL="0" indent="0">
              <a:buNone/>
            </a:pPr>
            <a:endParaRPr lang="sv-SE" sz="1800" dirty="0"/>
          </a:p>
          <a:p>
            <a:pPr marL="0" indent="0">
              <a:buNone/>
            </a:pPr>
            <a:r>
              <a:rPr lang="sv-SE" sz="2800" dirty="0"/>
              <a:t>Reserv (45 minuter enligt bestämmelserna)</a:t>
            </a:r>
          </a:p>
          <a:p>
            <a:pPr marL="0" indent="0">
              <a:buNone/>
            </a:pPr>
            <a:endParaRPr lang="sv-SE" sz="2800" dirty="0"/>
          </a:p>
          <a:p>
            <a:pPr marL="0" indent="0">
              <a:buNone/>
            </a:pPr>
            <a:r>
              <a:rPr lang="sv-SE" sz="2800" dirty="0"/>
              <a:t>Tillägg för </a:t>
            </a:r>
            <a:r>
              <a:rPr lang="sv-SE" sz="2800" dirty="0" err="1"/>
              <a:t>taxning</a:t>
            </a:r>
            <a:r>
              <a:rPr lang="sv-SE" sz="2800" dirty="0"/>
              <a:t> och start/stigning (ca 5 minuter)</a:t>
            </a:r>
          </a:p>
        </p:txBody>
      </p:sp>
    </p:spTree>
    <p:extLst>
      <p:ext uri="{BB962C8B-B14F-4D97-AF65-F5344CB8AC3E}">
        <p14:creationId xmlns:p14="http://schemas.microsoft.com/office/powerpoint/2010/main" val="41888914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1221</Words>
  <Application>Microsoft Office PowerPoint</Application>
  <PresentationFormat>Bildspel på skärmen (4:3)</PresentationFormat>
  <Paragraphs>276</Paragraphs>
  <Slides>33</Slides>
  <Notes>25</Notes>
  <HiddenSlides>1</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33</vt:i4>
      </vt:variant>
    </vt:vector>
  </HeadingPairs>
  <TitlesOfParts>
    <vt:vector size="36" baseType="lpstr">
      <vt:lpstr>Arial</vt:lpstr>
      <vt:lpstr>Calibri</vt:lpstr>
      <vt:lpstr>Office-tema</vt:lpstr>
      <vt:lpstr>TMG - Teori</vt:lpstr>
      <vt:lpstr>TMG - Teori</vt:lpstr>
      <vt:lpstr>Väderinformation</vt:lpstr>
      <vt:lpstr>Viktigt att observera</vt:lpstr>
      <vt:lpstr>Isbildning i förgasaren</vt:lpstr>
      <vt:lpstr>TMG - Teori</vt:lpstr>
      <vt:lpstr>Bränsleplanering</vt:lpstr>
      <vt:lpstr>PowerPoint-presentation</vt:lpstr>
      <vt:lpstr>Bränslekalkyl</vt:lpstr>
      <vt:lpstr>TMG - Teori</vt:lpstr>
      <vt:lpstr>Vikt och balans</vt:lpstr>
      <vt:lpstr>Vikt och balans</vt:lpstr>
      <vt:lpstr>PowerPoint-presentation</vt:lpstr>
      <vt:lpstr>PowerPoint-presentation</vt:lpstr>
      <vt:lpstr>TMG - Teori</vt:lpstr>
      <vt:lpstr>TMG - Teori</vt:lpstr>
      <vt:lpstr>Transportör</vt:lpstr>
      <vt:lpstr>PowerPoint-presentation</vt:lpstr>
      <vt:lpstr>PowerPoint-presentation</vt:lpstr>
      <vt:lpstr>PowerPoint-presentation</vt:lpstr>
      <vt:lpstr>PowerPoint-presentation</vt:lpstr>
      <vt:lpstr>PowerPoint-presentation</vt:lpstr>
      <vt:lpstr>PowerPoint-presentation</vt:lpstr>
      <vt:lpstr>PowerPoint-presentation</vt:lpstr>
      <vt:lpstr>Förenklad driftfärdplan</vt:lpstr>
      <vt:lpstr>Navigation</vt:lpstr>
      <vt:lpstr>Navigation</vt:lpstr>
      <vt:lpstr>TMG - Teori</vt:lpstr>
      <vt:lpstr>För beräkning behövs:</vt:lpstr>
      <vt:lpstr>Vindtriangel</vt:lpstr>
      <vt:lpstr>Vindtriangel</vt:lpstr>
      <vt:lpstr>Vindtriangel</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TMG - Teori</dc:title>
  <dc:creator>Peter Dorbell</dc:creator>
  <cp:lastModifiedBy>Peter Dorbell</cp:lastModifiedBy>
  <cp:revision>2</cp:revision>
  <dcterms:created xsi:type="dcterms:W3CDTF">2020-12-08T14:09:23Z</dcterms:created>
  <dcterms:modified xsi:type="dcterms:W3CDTF">2020-12-09T09:35:55Z</dcterms:modified>
</cp:coreProperties>
</file>